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3"/>
  </p:notesMasterIdLst>
  <p:handoutMasterIdLst>
    <p:handoutMasterId r:id="rId24"/>
  </p:handoutMasterIdLst>
  <p:sldIdLst>
    <p:sldId id="260" r:id="rId2"/>
    <p:sldId id="403" r:id="rId3"/>
    <p:sldId id="290" r:id="rId4"/>
    <p:sldId id="293" r:id="rId5"/>
    <p:sldId id="365" r:id="rId6"/>
    <p:sldId id="257" r:id="rId7"/>
    <p:sldId id="391" r:id="rId8"/>
    <p:sldId id="299" r:id="rId9"/>
    <p:sldId id="388" r:id="rId10"/>
    <p:sldId id="392" r:id="rId11"/>
    <p:sldId id="393" r:id="rId12"/>
    <p:sldId id="394" r:id="rId13"/>
    <p:sldId id="405" r:id="rId14"/>
    <p:sldId id="397" r:id="rId15"/>
    <p:sldId id="399" r:id="rId16"/>
    <p:sldId id="401" r:id="rId17"/>
    <p:sldId id="363" r:id="rId18"/>
    <p:sldId id="404" r:id="rId19"/>
    <p:sldId id="406" r:id="rId20"/>
    <p:sldId id="400" r:id="rId21"/>
    <p:sldId id="40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7" autoAdjust="0"/>
    <p:restoredTop sz="94660"/>
  </p:normalViewPr>
  <p:slideViewPr>
    <p:cSldViewPr>
      <p:cViewPr varScale="1">
        <p:scale>
          <a:sx n="63" d="100"/>
          <a:sy n="63" d="100"/>
        </p:scale>
        <p:origin x="72" y="350"/>
      </p:cViewPr>
      <p:guideLst>
        <p:guide orient="horz" pos="2160"/>
        <p:guide pos="3840"/>
      </p:guideLst>
    </p:cSldViewPr>
  </p:slideViewPr>
  <p:notesTextViewPr>
    <p:cViewPr>
      <p:scale>
        <a:sx n="3" d="2"/>
        <a:sy n="3" d="2"/>
      </p:scale>
      <p:origin x="0" y="0"/>
    </p:cViewPr>
  </p:notesTextViewPr>
  <p:sorterViewPr>
    <p:cViewPr>
      <p:scale>
        <a:sx n="100" d="100"/>
        <a:sy n="100" d="100"/>
      </p:scale>
      <p:origin x="0" y="-4206"/>
    </p:cViewPr>
  </p:sorterViewPr>
  <p:notesViewPr>
    <p:cSldViewPr>
      <p:cViewPr varScale="1">
        <p:scale>
          <a:sx n="96" d="100"/>
          <a:sy n="96" d="100"/>
        </p:scale>
        <p:origin x="145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DC1D9E-33A9-4A1C-AFB4-991E88829D71}" type="datetimeFigureOut">
              <a:rPr lang="en-US" smtClean="0"/>
              <a:t>11/3/2014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C53AD6-55DF-447B-9693-AA66C9CFAB84}" type="slidenum">
              <a:rPr lang="en-US" smtClean="0"/>
              <a:t>‹#›</a:t>
            </a:fld>
            <a:endParaRPr lang="en-US"/>
          </a:p>
        </p:txBody>
      </p:sp>
    </p:spTree>
    <p:extLst>
      <p:ext uri="{BB962C8B-B14F-4D97-AF65-F5344CB8AC3E}">
        <p14:creationId xmlns:p14="http://schemas.microsoft.com/office/powerpoint/2010/main" val="3321094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26127-F0DD-4FEA-9ED4-ECDB8BEC0735}" type="datetimeFigureOut">
              <a:rPr lang="en-US" smtClean="0"/>
              <a:t>11/3/2014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68A61-A6B8-4E9F-B2F1-15319E5C1706}" type="slidenum">
              <a:rPr lang="en-US" smtClean="0"/>
              <a:t>‹#›</a:t>
            </a:fld>
            <a:endParaRPr lang="en-US"/>
          </a:p>
        </p:txBody>
      </p:sp>
    </p:spTree>
    <p:extLst>
      <p:ext uri="{BB962C8B-B14F-4D97-AF65-F5344CB8AC3E}">
        <p14:creationId xmlns:p14="http://schemas.microsoft.com/office/powerpoint/2010/main" val="2260910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Normally I talk about the mechanics because that is where my personal effort has been over the last few years.</a:t>
            </a:r>
          </a:p>
          <a:p>
            <a:endParaRPr lang="en-US" dirty="0"/>
          </a:p>
          <a:p>
            <a:r>
              <a:rPr lang="en-US" dirty="0"/>
              <a:t>But, today I  want to focus on the detector chip because that is what makes the HFT PXL detector unique and advances the detector beyond previous vertex detectors.  Also the silicon is where we can expect additional advances in the near future.  It is for this reason that extra design work has gone into the mechanics to make it hopefully possible to easily upgrade with newer silicon technology without a complete redesign and fabrication of the whole system.</a:t>
            </a:r>
          </a:p>
          <a:p>
            <a:endParaRPr lang="en-US" dirty="0"/>
          </a:p>
          <a:p>
            <a:endParaRPr lang="en-US" dirty="0"/>
          </a:p>
        </p:txBody>
      </p:sp>
      <p:sp>
        <p:nvSpPr>
          <p:cNvPr id="4" name="Slide Number Placeholder 3"/>
          <p:cNvSpPr>
            <a:spLocks noGrp="1"/>
          </p:cNvSpPr>
          <p:nvPr>
            <p:ph type="sldNum" sz="quarter" idx="10"/>
          </p:nvPr>
        </p:nvSpPr>
        <p:spPr/>
        <p:txBody>
          <a:bodyPr/>
          <a:lstStyle/>
          <a:p>
            <a:fld id="{9F068A61-A6B8-4E9F-B2F1-15319E5C1706}" type="slidenum">
              <a:rPr lang="en-US" smtClean="0"/>
              <a:t>2</a:t>
            </a:fld>
            <a:endParaRPr lang="en-US"/>
          </a:p>
        </p:txBody>
      </p:sp>
    </p:spTree>
    <p:extLst>
      <p:ext uri="{BB962C8B-B14F-4D97-AF65-F5344CB8AC3E}">
        <p14:creationId xmlns:p14="http://schemas.microsoft.com/office/powerpoint/2010/main" val="404554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ヒラギノ角ゴ Pro W3"/>
              </a:rPr>
              <a:t>Ist is a silicon pad detector upgrade is several detectors, focus is on the pixle detectors. Other detectors connect tpc tracks with the pxl detector – don’t go into pointing</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anose="020B0604020202020204" pitchFamily="34" charset="0"/>
                <a:ea typeface="ヒラギノ角ゴ Pro W3"/>
                <a:cs typeface="ヒラギノ角ゴ Pro W3"/>
              </a:defRPr>
            </a:lvl1pPr>
            <a:lvl2pPr marL="742950" indent="-285750" defTabSz="966788" eaLnBrk="0" hangingPunct="0">
              <a:defRPr sz="2400">
                <a:solidFill>
                  <a:schemeClr val="tx1"/>
                </a:solidFill>
                <a:latin typeface="Arial" panose="020B0604020202020204" pitchFamily="34" charset="0"/>
                <a:ea typeface="ヒラギノ角ゴ Pro W3"/>
                <a:cs typeface="ヒラギノ角ゴ Pro W3"/>
              </a:defRPr>
            </a:lvl2pPr>
            <a:lvl3pPr marL="1143000" indent="-228600" defTabSz="966788" eaLnBrk="0" hangingPunct="0">
              <a:defRPr sz="2400">
                <a:solidFill>
                  <a:schemeClr val="tx1"/>
                </a:solidFill>
                <a:latin typeface="Arial" panose="020B0604020202020204" pitchFamily="34" charset="0"/>
                <a:ea typeface="ヒラギノ角ゴ Pro W3"/>
                <a:cs typeface="ヒラギノ角ゴ Pro W3"/>
              </a:defRPr>
            </a:lvl3pPr>
            <a:lvl4pPr marL="1600200" indent="-228600" defTabSz="966788" eaLnBrk="0" hangingPunct="0">
              <a:defRPr sz="2400">
                <a:solidFill>
                  <a:schemeClr val="tx1"/>
                </a:solidFill>
                <a:latin typeface="Arial" panose="020B0604020202020204" pitchFamily="34" charset="0"/>
                <a:ea typeface="ヒラギノ角ゴ Pro W3"/>
                <a:cs typeface="ヒラギノ角ゴ Pro W3"/>
              </a:defRPr>
            </a:lvl4pPr>
            <a:lvl5pPr marL="2057400" indent="-228600" defTabSz="966788" eaLnBrk="0" hangingPunct="0">
              <a:defRPr sz="2400">
                <a:solidFill>
                  <a:schemeClr val="tx1"/>
                </a:solidFill>
                <a:latin typeface="Arial" panose="020B0604020202020204" pitchFamily="34" charset="0"/>
                <a:ea typeface="ヒラギノ角ゴ Pro W3"/>
                <a:cs typeface="ヒラギノ角ゴ Pro W3"/>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EDD6DF72-C9A9-40E9-83B4-D2284B760E08}" type="slidenum">
              <a:rPr lang="en-US" altLang="en-US" sz="1300"/>
              <a:pPr/>
              <a:t>3</a:t>
            </a:fld>
            <a:endParaRPr lang="en-US" altLang="en-US" sz="1300"/>
          </a:p>
        </p:txBody>
      </p:sp>
    </p:spTree>
    <p:extLst>
      <p:ext uri="{BB962C8B-B14F-4D97-AF65-F5344CB8AC3E}">
        <p14:creationId xmlns:p14="http://schemas.microsoft.com/office/powerpoint/2010/main" val="320858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5CEDEB-F102-46D2-A1ED-C78DE843ABD5}" type="slidenum">
              <a:rPr lang="en-US"/>
              <a:pPr/>
              <a:t>10</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6477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Rot="1" noChangeAspect="1" noChangeArrowheads="1" noTextEdit="1"/>
          </p:cNvSpPr>
          <p:nvPr>
            <p:ph type="sldImg"/>
          </p:nvPr>
        </p:nvSpPr>
        <p:spPr bwMode="auto">
          <a:xfrm>
            <a:off x="393700" y="692150"/>
            <a:ext cx="6146800" cy="345757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6451" name="Rectangle 3"/>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04562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5/26/2014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0CBE4-C536-47F4-AEF6-E8F3895D3C32}" type="slidenum">
              <a:rPr lang="en-US" smtClean="0"/>
              <a:t>‹#›</a:t>
            </a:fld>
            <a:endParaRPr lang="en-US"/>
          </a:p>
        </p:txBody>
      </p:sp>
    </p:spTree>
    <p:extLst>
      <p:ext uri="{BB962C8B-B14F-4D97-AF65-F5344CB8AC3E}">
        <p14:creationId xmlns:p14="http://schemas.microsoft.com/office/powerpoint/2010/main" val="1809684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5/26/2014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0CBE4-C536-47F4-AEF6-E8F3895D3C32}" type="slidenum">
              <a:rPr lang="en-US" smtClean="0"/>
              <a:t>‹#›</a:t>
            </a:fld>
            <a:endParaRPr lang="en-US"/>
          </a:p>
        </p:txBody>
      </p:sp>
    </p:spTree>
    <p:extLst>
      <p:ext uri="{BB962C8B-B14F-4D97-AF65-F5344CB8AC3E}">
        <p14:creationId xmlns:p14="http://schemas.microsoft.com/office/powerpoint/2010/main" val="14189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5/26/2014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0CBE4-C536-47F4-AEF6-E8F3895D3C32}" type="slidenum">
              <a:rPr lang="en-US" smtClean="0"/>
              <a:t>‹#›</a:t>
            </a:fld>
            <a:endParaRPr lang="en-US"/>
          </a:p>
        </p:txBody>
      </p:sp>
    </p:spTree>
    <p:extLst>
      <p:ext uri="{BB962C8B-B14F-4D97-AF65-F5344CB8AC3E}">
        <p14:creationId xmlns:p14="http://schemas.microsoft.com/office/powerpoint/2010/main" val="48676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22" descr="LBNL_Alt_Logo_HorzRight_Final.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532563"/>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5/26/2014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0CBE4-C536-47F4-AEF6-E8F3895D3C32}" type="slidenum">
              <a:rPr lang="en-US" smtClean="0"/>
              <a:t>‹#›</a:t>
            </a:fld>
            <a:endParaRPr lang="en-US"/>
          </a:p>
        </p:txBody>
      </p:sp>
      <p:pic>
        <p:nvPicPr>
          <p:cNvPr id="8" name="Picture 4" descr="SC-Banner-CMYK-whitethumb[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53800" y="6530975"/>
            <a:ext cx="8382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6"/>
          <p:cNvGrpSpPr>
            <a:grpSpLocks/>
          </p:cNvGrpSpPr>
          <p:nvPr userDrawn="1"/>
        </p:nvGrpSpPr>
        <p:grpSpPr bwMode="auto">
          <a:xfrm>
            <a:off x="11093450" y="107157"/>
            <a:ext cx="1098550" cy="381000"/>
            <a:chOff x="5181600" y="1295400"/>
            <a:chExt cx="1097990" cy="381000"/>
          </a:xfrm>
        </p:grpSpPr>
        <p:sp>
          <p:nvSpPr>
            <p:cNvPr id="10" name="5-Point Star 9"/>
            <p:cNvSpPr/>
            <p:nvPr/>
          </p:nvSpPr>
          <p:spPr>
            <a:xfrm>
              <a:off x="5181600" y="1295400"/>
              <a:ext cx="380806" cy="381000"/>
            </a:xfrm>
            <a:prstGeom prst="star5">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26"/>
            <p:cNvSpPr txBox="1">
              <a:spLocks noChangeArrowheads="1"/>
            </p:cNvSpPr>
            <p:nvPr/>
          </p:nvSpPr>
          <p:spPr bwMode="auto">
            <a:xfrm>
              <a:off x="5221268" y="1363663"/>
              <a:ext cx="105832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r>
                <a:rPr lang="en-US" sz="1400" b="1" i="1" dirty="0" smtClean="0">
                  <a:solidFill>
                    <a:srgbClr val="0000FF"/>
                  </a:solidFill>
                </a:rPr>
                <a:t>STAR HFT</a:t>
              </a:r>
            </a:p>
          </p:txBody>
        </p:sp>
      </p:grpSp>
    </p:spTree>
    <p:extLst>
      <p:ext uri="{BB962C8B-B14F-4D97-AF65-F5344CB8AC3E}">
        <p14:creationId xmlns:p14="http://schemas.microsoft.com/office/powerpoint/2010/main" val="368163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5/26/2014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0CBE4-C536-47F4-AEF6-E8F3895D3C32}" type="slidenum">
              <a:rPr lang="en-US" smtClean="0"/>
              <a:t>‹#›</a:t>
            </a:fld>
            <a:endParaRPr lang="en-US"/>
          </a:p>
        </p:txBody>
      </p:sp>
    </p:spTree>
    <p:extLst>
      <p:ext uri="{BB962C8B-B14F-4D97-AF65-F5344CB8AC3E}">
        <p14:creationId xmlns:p14="http://schemas.microsoft.com/office/powerpoint/2010/main" val="256413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5/26/2014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0CBE4-C536-47F4-AEF6-E8F3895D3C32}" type="slidenum">
              <a:rPr lang="en-US" smtClean="0"/>
              <a:t>‹#›</a:t>
            </a:fld>
            <a:endParaRPr lang="en-US"/>
          </a:p>
        </p:txBody>
      </p:sp>
    </p:spTree>
    <p:extLst>
      <p:ext uri="{BB962C8B-B14F-4D97-AF65-F5344CB8AC3E}">
        <p14:creationId xmlns:p14="http://schemas.microsoft.com/office/powerpoint/2010/main" val="111916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5/26/2014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0CBE4-C536-47F4-AEF6-E8F3895D3C32}" type="slidenum">
              <a:rPr lang="en-US" smtClean="0"/>
              <a:t>‹#›</a:t>
            </a:fld>
            <a:endParaRPr lang="en-US"/>
          </a:p>
        </p:txBody>
      </p:sp>
    </p:spTree>
    <p:extLst>
      <p:ext uri="{BB962C8B-B14F-4D97-AF65-F5344CB8AC3E}">
        <p14:creationId xmlns:p14="http://schemas.microsoft.com/office/powerpoint/2010/main" val="374539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5/26/2014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0CBE4-C536-47F4-AEF6-E8F3895D3C32}" type="slidenum">
              <a:rPr lang="en-US" smtClean="0"/>
              <a:t>‹#›</a:t>
            </a:fld>
            <a:endParaRPr lang="en-US"/>
          </a:p>
        </p:txBody>
      </p:sp>
    </p:spTree>
    <p:extLst>
      <p:ext uri="{BB962C8B-B14F-4D97-AF65-F5344CB8AC3E}">
        <p14:creationId xmlns:p14="http://schemas.microsoft.com/office/powerpoint/2010/main" val="217989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5/26/2014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0CBE4-C536-47F4-AEF6-E8F3895D3C32}" type="slidenum">
              <a:rPr lang="en-US" smtClean="0"/>
              <a:t>‹#›</a:t>
            </a:fld>
            <a:endParaRPr lang="en-US"/>
          </a:p>
        </p:txBody>
      </p:sp>
    </p:spTree>
    <p:extLst>
      <p:ext uri="{BB962C8B-B14F-4D97-AF65-F5344CB8AC3E}">
        <p14:creationId xmlns:p14="http://schemas.microsoft.com/office/powerpoint/2010/main" val="216790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5/26/2014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0CBE4-C536-47F4-AEF6-E8F3895D3C32}" type="slidenum">
              <a:rPr lang="en-US" smtClean="0"/>
              <a:t>‹#›</a:t>
            </a:fld>
            <a:endParaRPr lang="en-US"/>
          </a:p>
        </p:txBody>
      </p:sp>
    </p:spTree>
    <p:extLst>
      <p:ext uri="{BB962C8B-B14F-4D97-AF65-F5344CB8AC3E}">
        <p14:creationId xmlns:p14="http://schemas.microsoft.com/office/powerpoint/2010/main" val="2718157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5/26/2014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0CBE4-C536-47F4-AEF6-E8F3895D3C32}" type="slidenum">
              <a:rPr lang="en-US" smtClean="0"/>
              <a:t>‹#›</a:t>
            </a:fld>
            <a:endParaRPr lang="en-US"/>
          </a:p>
        </p:txBody>
      </p:sp>
    </p:spTree>
    <p:extLst>
      <p:ext uri="{BB962C8B-B14F-4D97-AF65-F5344CB8AC3E}">
        <p14:creationId xmlns:p14="http://schemas.microsoft.com/office/powerpoint/2010/main" val="126050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22" descr="LBNL_Alt_Logo_HorzRight_Final.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200" y="6532563"/>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5/26/2014</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0CBE4-C536-47F4-AEF6-E8F3895D3C32}" type="slidenum">
              <a:rPr lang="en-US" smtClean="0"/>
              <a:t>‹#›</a:t>
            </a:fld>
            <a:endParaRPr lang="en-US"/>
          </a:p>
        </p:txBody>
      </p:sp>
      <p:grpSp>
        <p:nvGrpSpPr>
          <p:cNvPr id="7" name="Group 16"/>
          <p:cNvGrpSpPr>
            <a:grpSpLocks/>
          </p:cNvGrpSpPr>
          <p:nvPr userDrawn="1"/>
        </p:nvGrpSpPr>
        <p:grpSpPr bwMode="auto">
          <a:xfrm>
            <a:off x="11093450" y="107157"/>
            <a:ext cx="1098550" cy="381000"/>
            <a:chOff x="5181600" y="1295400"/>
            <a:chExt cx="1097990" cy="381000"/>
          </a:xfrm>
        </p:grpSpPr>
        <p:sp>
          <p:nvSpPr>
            <p:cNvPr id="8" name="5-Point Star 7"/>
            <p:cNvSpPr/>
            <p:nvPr/>
          </p:nvSpPr>
          <p:spPr>
            <a:xfrm>
              <a:off x="5181600" y="1295400"/>
              <a:ext cx="380806" cy="381000"/>
            </a:xfrm>
            <a:prstGeom prst="star5">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TextBox 26"/>
            <p:cNvSpPr txBox="1">
              <a:spLocks noChangeArrowheads="1"/>
            </p:cNvSpPr>
            <p:nvPr/>
          </p:nvSpPr>
          <p:spPr bwMode="auto">
            <a:xfrm>
              <a:off x="5221268" y="1363663"/>
              <a:ext cx="105832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r>
                <a:rPr lang="en-US" sz="1400" b="1" i="1" dirty="0" smtClean="0">
                  <a:solidFill>
                    <a:srgbClr val="0000FF"/>
                  </a:solidFill>
                </a:rPr>
                <a:t>STAR HFT</a:t>
              </a:r>
            </a:p>
          </p:txBody>
        </p:sp>
      </p:grpSp>
      <p:pic>
        <p:nvPicPr>
          <p:cNvPr id="10" name="Picture 4" descr="SC-Banner-CMYK-whitethumb[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353800" y="6530975"/>
            <a:ext cx="8382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800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indico.cern.ch/event/309449/session/20/contribution/9/material/slide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70CBE4-C536-47F4-AEF6-E8F3895D3C32}" type="slidenum">
              <a:rPr lang="en-US" smtClean="0"/>
              <a:t>1</a:t>
            </a:fld>
            <a:endParaRPr lang="en-US"/>
          </a:p>
        </p:txBody>
      </p:sp>
      <p:pic>
        <p:nvPicPr>
          <p:cNvPr id="4" name="Picture 3"/>
          <p:cNvPicPr>
            <a:picLocks noChangeAspect="1"/>
          </p:cNvPicPr>
          <p:nvPr/>
        </p:nvPicPr>
        <p:blipFill>
          <a:blip r:embed="rId2"/>
          <a:stretch>
            <a:fillRect/>
          </a:stretch>
        </p:blipFill>
        <p:spPr>
          <a:xfrm>
            <a:off x="266165" y="857294"/>
            <a:ext cx="3467635" cy="2589612"/>
          </a:xfrm>
          <a:prstGeom prst="rect">
            <a:avLst/>
          </a:prstGeom>
        </p:spPr>
      </p:pic>
      <p:sp>
        <p:nvSpPr>
          <p:cNvPr id="5" name="TextBox 4"/>
          <p:cNvSpPr txBox="1"/>
          <p:nvPr/>
        </p:nvSpPr>
        <p:spPr>
          <a:xfrm>
            <a:off x="464241" y="226351"/>
            <a:ext cx="5287666" cy="1261884"/>
          </a:xfrm>
          <a:prstGeom prst="rect">
            <a:avLst/>
          </a:prstGeom>
          <a:noFill/>
        </p:spPr>
        <p:txBody>
          <a:bodyPr wrap="none" rtlCol="0">
            <a:spAutoFit/>
          </a:bodyPr>
          <a:lstStyle/>
          <a:p>
            <a:r>
              <a:rPr lang="en-US" sz="2800" dirty="0" smtClean="0"/>
              <a:t>Heavy Flavor Tracker Pixel Detector</a:t>
            </a:r>
          </a:p>
          <a:p>
            <a:r>
              <a:rPr lang="en-US" sz="2800" dirty="0" smtClean="0"/>
              <a:t>(HFT PXL) </a:t>
            </a:r>
            <a:endParaRPr lang="en-US" sz="2800" dirty="0"/>
          </a:p>
          <a:p>
            <a:endParaRPr lang="en-US" sz="2000" dirty="0" smtClean="0"/>
          </a:p>
        </p:txBody>
      </p:sp>
      <p:sp>
        <p:nvSpPr>
          <p:cNvPr id="7" name="Rectangle 4"/>
          <p:cNvSpPr>
            <a:spLocks noChangeArrowheads="1"/>
          </p:cNvSpPr>
          <p:nvPr/>
        </p:nvSpPr>
        <p:spPr bwMode="auto">
          <a:xfrm>
            <a:off x="8153400" y="534128"/>
            <a:ext cx="3200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endParaRPr lang="en-US" altLang="en-US" sz="1400" dirty="0"/>
          </a:p>
          <a:p>
            <a:pPr algn="ctr" eaLnBrk="1" hangingPunct="1"/>
            <a:r>
              <a:rPr lang="en-US" altLang="en-US" sz="1400" dirty="0" smtClean="0"/>
              <a:t>Howard</a:t>
            </a:r>
            <a:r>
              <a:rPr lang="en-US" altLang="en-US" sz="1400" u="sng" dirty="0" smtClean="0"/>
              <a:t> </a:t>
            </a:r>
            <a:r>
              <a:rPr lang="en-US" altLang="en-US" sz="1400" dirty="0" smtClean="0"/>
              <a:t>Wieman</a:t>
            </a:r>
          </a:p>
          <a:p>
            <a:pPr algn="ctr" eaLnBrk="1" hangingPunct="1"/>
            <a:r>
              <a:rPr lang="en-US" altLang="en-US" sz="1400" dirty="0" smtClean="0"/>
              <a:t>LBNL</a:t>
            </a:r>
          </a:p>
          <a:p>
            <a:pPr algn="ctr" eaLnBrk="1" hangingPunct="1"/>
            <a:r>
              <a:rPr lang="en-US" altLang="en-US" sz="1400" dirty="0" smtClean="0"/>
              <a:t>for HFT collaboration</a:t>
            </a:r>
            <a:r>
              <a:rPr lang="en-US" altLang="en-US" sz="1400" dirty="0"/>
              <a:t> </a:t>
            </a:r>
          </a:p>
        </p:txBody>
      </p:sp>
      <p:sp>
        <p:nvSpPr>
          <p:cNvPr id="8" name="TextBox 7"/>
          <p:cNvSpPr txBox="1"/>
          <p:nvPr/>
        </p:nvSpPr>
        <p:spPr>
          <a:xfrm>
            <a:off x="5064871" y="5003621"/>
            <a:ext cx="5964373" cy="1477328"/>
          </a:xfrm>
          <a:prstGeom prst="rect">
            <a:avLst/>
          </a:prstGeom>
          <a:noFill/>
        </p:spPr>
        <p:txBody>
          <a:bodyPr wrap="square" rtlCol="0">
            <a:spAutoFit/>
          </a:bodyPr>
          <a:lstStyle/>
          <a:p>
            <a:r>
              <a:rPr lang="en-US" dirty="0" smtClean="0"/>
              <a:t>First operational vertex detector based on Monolithic Active Pixel Sensors (MAPS) or also called CMOS Pixel Sensors (CPS)</a:t>
            </a:r>
          </a:p>
          <a:p>
            <a:endParaRPr lang="en-US" dirty="0"/>
          </a:p>
          <a:p>
            <a:r>
              <a:rPr lang="en-US" dirty="0" smtClean="0"/>
              <a:t>CPS developed by PICSEL group of IPHC-Strasbourg</a:t>
            </a:r>
          </a:p>
          <a:p>
            <a:r>
              <a:rPr lang="en-US" dirty="0" smtClean="0"/>
              <a:t>(Marc Winter et al.)</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t="20634" b="33578"/>
          <a:stretch>
            <a:fillRect/>
          </a:stretch>
        </p:blipFill>
        <p:spPr bwMode="auto">
          <a:xfrm>
            <a:off x="4267200" y="1803435"/>
            <a:ext cx="7636924" cy="263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043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513468" y="971551"/>
            <a:ext cx="4557889" cy="1325563"/>
          </a:xfrm>
        </p:spPr>
        <p:txBody>
          <a:bodyPr>
            <a:normAutofit/>
          </a:bodyPr>
          <a:lstStyle/>
          <a:p>
            <a:r>
              <a:rPr lang="en-US" sz="1800" dirty="0"/>
              <a:t>charge reflection where p doping changes generating an E field</a:t>
            </a:r>
          </a:p>
        </p:txBody>
      </p:sp>
      <p:pic>
        <p:nvPicPr>
          <p:cNvPr id="49157" name="Picture 5" descr="MAPS_cross_section_N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2046288"/>
            <a:ext cx="454025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Line 6"/>
          <p:cNvSpPr>
            <a:spLocks noChangeShapeType="1"/>
          </p:cNvSpPr>
          <p:nvPr/>
        </p:nvSpPr>
        <p:spPr bwMode="auto">
          <a:xfrm flipH="1">
            <a:off x="2716213" y="1778001"/>
            <a:ext cx="500062" cy="2035175"/>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9" name="Line 7"/>
          <p:cNvSpPr>
            <a:spLocks noChangeShapeType="1"/>
          </p:cNvSpPr>
          <p:nvPr/>
        </p:nvSpPr>
        <p:spPr bwMode="auto">
          <a:xfrm flipH="1">
            <a:off x="2792413" y="1778001"/>
            <a:ext cx="423862" cy="2841625"/>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2021894" y="64851"/>
            <a:ext cx="6301020" cy="584775"/>
          </a:xfrm>
          <a:prstGeom prst="rect">
            <a:avLst/>
          </a:prstGeom>
        </p:spPr>
        <p:txBody>
          <a:bodyPr wrap="none">
            <a:spAutoFit/>
          </a:bodyPr>
          <a:lstStyle/>
          <a:p>
            <a:r>
              <a:rPr lang="en-US" sz="3200" dirty="0"/>
              <a:t>Some features of the </a:t>
            </a:r>
            <a:r>
              <a:rPr lang="en-US" sz="3200" dirty="0" smtClean="0"/>
              <a:t>CPS </a:t>
            </a:r>
            <a:r>
              <a:rPr lang="en-US" sz="3200" dirty="0"/>
              <a:t>in HFT PXL </a:t>
            </a:r>
          </a:p>
        </p:txBody>
      </p:sp>
      <p:sp>
        <p:nvSpPr>
          <p:cNvPr id="3" name="TextBox 2"/>
          <p:cNvSpPr txBox="1"/>
          <p:nvPr/>
        </p:nvSpPr>
        <p:spPr>
          <a:xfrm>
            <a:off x="6411913" y="931195"/>
            <a:ext cx="3556000" cy="830997"/>
          </a:xfrm>
          <a:prstGeom prst="rect">
            <a:avLst/>
          </a:prstGeom>
          <a:noFill/>
        </p:spPr>
        <p:txBody>
          <a:bodyPr wrap="square" rtlCol="0">
            <a:spAutoFit/>
          </a:bodyPr>
          <a:lstStyle/>
          <a:p>
            <a:r>
              <a:rPr lang="en-US" sz="2400" dirty="0" smtClean="0"/>
              <a:t>basic sensing diode in traditional CPS</a:t>
            </a:r>
            <a:endParaRPr lang="en-US" sz="2400" dirty="0"/>
          </a:p>
        </p:txBody>
      </p:sp>
      <p:sp>
        <p:nvSpPr>
          <p:cNvPr id="4" name="TextBox 3"/>
          <p:cNvSpPr txBox="1"/>
          <p:nvPr/>
        </p:nvSpPr>
        <p:spPr>
          <a:xfrm>
            <a:off x="7189965" y="1898817"/>
            <a:ext cx="3612444" cy="4801314"/>
          </a:xfrm>
          <a:prstGeom prst="rect">
            <a:avLst/>
          </a:prstGeom>
          <a:noFill/>
        </p:spPr>
        <p:txBody>
          <a:bodyPr wrap="square" rtlCol="0">
            <a:spAutoFit/>
          </a:bodyPr>
          <a:lstStyle/>
          <a:p>
            <a:pPr marL="285750" indent="-285750">
              <a:buFont typeface="Arial" panose="020B0604020202020204" pitchFamily="34" charset="0"/>
              <a:buChar char="•"/>
            </a:pPr>
            <a:r>
              <a:rPr lang="en-US" dirty="0"/>
              <a:t>I</a:t>
            </a:r>
            <a:r>
              <a:rPr lang="en-US" dirty="0" smtClean="0"/>
              <a:t>on ionizing radiation generates electron hole pairs</a:t>
            </a:r>
          </a:p>
          <a:p>
            <a:pPr marL="285750" indent="-285750">
              <a:buFont typeface="Arial" panose="020B0604020202020204" pitchFamily="34" charset="0"/>
              <a:buChar char="•"/>
            </a:pPr>
            <a:r>
              <a:rPr lang="en-US" dirty="0" smtClean="0"/>
              <a:t>Electrons in the depleted region drift (rapid transfer to the n well)</a:t>
            </a:r>
          </a:p>
          <a:p>
            <a:pPr marL="285750" indent="-285750">
              <a:buFont typeface="Arial" panose="020B0604020202020204" pitchFamily="34" charset="0"/>
              <a:buChar char="•"/>
            </a:pPr>
            <a:r>
              <a:rPr lang="en-US" dirty="0" smtClean="0"/>
              <a:t>Electrons in the non depleted p-</a:t>
            </a:r>
            <a:r>
              <a:rPr lang="en-US" dirty="0" err="1" smtClean="0"/>
              <a:t>epi</a:t>
            </a:r>
            <a:r>
              <a:rPr lang="en-US" dirty="0"/>
              <a:t> </a:t>
            </a:r>
            <a:r>
              <a:rPr lang="en-US" dirty="0" smtClean="0"/>
              <a:t>feel no field and randomly diffuse (a slow process) before the reach a depleted region and are captured</a:t>
            </a:r>
          </a:p>
          <a:p>
            <a:pPr marL="285750" indent="-285750">
              <a:buFont typeface="Arial" panose="020B0604020202020204" pitchFamily="34" charset="0"/>
              <a:buChar char="•"/>
            </a:pPr>
            <a:r>
              <a:rPr lang="en-US" dirty="0" smtClean="0"/>
              <a:t>On the detection time scale the diode is electrically isolated so that the voltage on the diode is a step function with ∆V = ∆Q/C.  This voltage change is recorded through Correlated Double Sampling (CDS)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58686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0CBE4-C536-47F4-AEF6-E8F3895D3C32}" type="slidenum">
              <a:rPr lang="en-US" smtClean="0"/>
              <a:t>11</a:t>
            </a:fld>
            <a:endParaRPr lang="en-US"/>
          </a:p>
        </p:txBody>
      </p:sp>
      <p:pic>
        <p:nvPicPr>
          <p:cNvPr id="4" name="Picture 5" descr="MAPS_cross_section_N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350" y="649626"/>
            <a:ext cx="454025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21894" y="64851"/>
            <a:ext cx="6301020" cy="584775"/>
          </a:xfrm>
          <a:prstGeom prst="rect">
            <a:avLst/>
          </a:prstGeom>
        </p:spPr>
        <p:txBody>
          <a:bodyPr wrap="none">
            <a:spAutoFit/>
          </a:bodyPr>
          <a:lstStyle/>
          <a:p>
            <a:r>
              <a:rPr lang="en-US" sz="3200" dirty="0"/>
              <a:t>Some features of the </a:t>
            </a:r>
            <a:r>
              <a:rPr lang="en-US" sz="3200" dirty="0" smtClean="0"/>
              <a:t>CPS </a:t>
            </a:r>
            <a:r>
              <a:rPr lang="en-US" sz="3200" dirty="0"/>
              <a:t>in HFT PXL </a:t>
            </a:r>
          </a:p>
        </p:txBody>
      </p:sp>
      <p:sp>
        <p:nvSpPr>
          <p:cNvPr id="6" name="TextBox 5"/>
          <p:cNvSpPr txBox="1"/>
          <p:nvPr/>
        </p:nvSpPr>
        <p:spPr>
          <a:xfrm>
            <a:off x="180622" y="1383388"/>
            <a:ext cx="3544711" cy="1477328"/>
          </a:xfrm>
          <a:prstGeom prst="rect">
            <a:avLst/>
          </a:prstGeom>
          <a:noFill/>
        </p:spPr>
        <p:txBody>
          <a:bodyPr wrap="square" rtlCol="0">
            <a:spAutoFit/>
          </a:bodyPr>
          <a:lstStyle/>
          <a:p>
            <a:r>
              <a:rPr lang="en-US" dirty="0" smtClean="0"/>
              <a:t>The PXL chip has an amplifier and CDS built into each PXL.  This allows a single discriminator be used to successively to record hits for multiple pixels.</a:t>
            </a:r>
            <a:endParaRPr lang="en-US" dirty="0"/>
          </a:p>
        </p:txBody>
      </p:sp>
      <p:sp>
        <p:nvSpPr>
          <p:cNvPr id="7" name="TextBox 6"/>
          <p:cNvSpPr txBox="1"/>
          <p:nvPr/>
        </p:nvSpPr>
        <p:spPr>
          <a:xfrm>
            <a:off x="533400" y="4254147"/>
            <a:ext cx="9685866" cy="2308324"/>
          </a:xfrm>
          <a:prstGeom prst="rect">
            <a:avLst/>
          </a:prstGeom>
          <a:noFill/>
        </p:spPr>
        <p:txBody>
          <a:bodyPr wrap="square" rtlCol="0">
            <a:spAutoFit/>
          </a:bodyPr>
          <a:lstStyle/>
          <a:p>
            <a:r>
              <a:rPr lang="en-US" dirty="0" smtClean="0"/>
              <a:t>Some added comments while this picture is up:</a:t>
            </a:r>
          </a:p>
          <a:p>
            <a:r>
              <a:rPr lang="en-US" dirty="0" smtClean="0"/>
              <a:t>Over the development time of the PXL detector, improvements in the CMOS available to IPHC lead to important improvements.  The available p-</a:t>
            </a:r>
            <a:r>
              <a:rPr lang="en-US" dirty="0" err="1" smtClean="0"/>
              <a:t>epi</a:t>
            </a:r>
            <a:r>
              <a:rPr lang="en-US" dirty="0" smtClean="0"/>
              <a:t> layer went from 10 </a:t>
            </a:r>
            <a:r>
              <a:rPr lang="en-US" dirty="0" smtClean="0">
                <a:sym typeface="Symbol" panose="05050102010706020507" pitchFamily="18" charset="2"/>
              </a:rPr>
              <a:t> cm to 400 </a:t>
            </a:r>
            <a:r>
              <a:rPr lang="en-US" dirty="0">
                <a:sym typeface="Symbol" panose="05050102010706020507" pitchFamily="18" charset="2"/>
              </a:rPr>
              <a:t> </a:t>
            </a:r>
            <a:r>
              <a:rPr lang="en-US" dirty="0" smtClean="0">
                <a:sym typeface="Symbol" panose="05050102010706020507" pitchFamily="18" charset="2"/>
              </a:rPr>
              <a:t>cm, that is the p-</a:t>
            </a:r>
            <a:r>
              <a:rPr lang="en-US" dirty="0" err="1" smtClean="0">
                <a:sym typeface="Symbol" panose="05050102010706020507" pitchFamily="18" charset="2"/>
              </a:rPr>
              <a:t>epi</a:t>
            </a:r>
            <a:r>
              <a:rPr lang="en-US" dirty="0" smtClean="0">
                <a:sym typeface="Symbol" panose="05050102010706020507" pitchFamily="18" charset="2"/>
              </a:rPr>
              <a:t> is less heavily doped and consequently the depletion region thickens.  This improves the signal to noise because C is smaller resulting in better signal to noise (remember </a:t>
            </a:r>
            <a:r>
              <a:rPr lang="en-US" dirty="0"/>
              <a:t>∆V = ∆</a:t>
            </a:r>
            <a:r>
              <a:rPr lang="en-US" dirty="0" smtClean="0"/>
              <a:t>Q/C).  This and the reduced charge collection time improves radiation hardness.  Reducing the charge collection time means less probability for electrons to be trapped on the radiation induced defects.  Slow </a:t>
            </a:r>
            <a:r>
              <a:rPr lang="en-US" dirty="0"/>
              <a:t>e</a:t>
            </a:r>
            <a:r>
              <a:rPr lang="en-US" dirty="0" smtClean="0"/>
              <a:t>lectrons in the diffusion region are more likely to be trapped than the fast electrons in the depleted drift region.</a:t>
            </a:r>
            <a:endParaRPr lang="en-US" dirty="0"/>
          </a:p>
        </p:txBody>
      </p:sp>
      <p:cxnSp>
        <p:nvCxnSpPr>
          <p:cNvPr id="9" name="Straight Arrow Connector 8"/>
          <p:cNvCxnSpPr/>
          <p:nvPr/>
        </p:nvCxnSpPr>
        <p:spPr>
          <a:xfrm>
            <a:off x="3849511" y="1885244"/>
            <a:ext cx="395111" cy="180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773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414591"/>
            <a:ext cx="2743200" cy="365125"/>
          </a:xfrm>
        </p:spPr>
        <p:txBody>
          <a:bodyPr/>
          <a:lstStyle/>
          <a:p>
            <a:fld id="{F170CBE4-C536-47F4-AEF6-E8F3895D3C32}" type="slidenum">
              <a:rPr lang="en-US" smtClean="0"/>
              <a:t>12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4834" y="557048"/>
            <a:ext cx="3909192" cy="39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584844" y="1066800"/>
            <a:ext cx="499980" cy="2799694"/>
            <a:chOff x="5917324" y="557049"/>
            <a:chExt cx="536028" cy="3176752"/>
          </a:xfrm>
        </p:grpSpPr>
        <p:sp>
          <p:nvSpPr>
            <p:cNvPr id="4" name="Oval 3"/>
            <p:cNvSpPr/>
            <p:nvPr/>
          </p:nvSpPr>
          <p:spPr>
            <a:xfrm>
              <a:off x="5917324" y="557049"/>
              <a:ext cx="536028" cy="317675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453352" y="2242606"/>
              <a:ext cx="0" cy="202325"/>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p:nvPr/>
        </p:nvCxnSpPr>
        <p:spPr>
          <a:xfrm flipH="1">
            <a:off x="4591626" y="3733800"/>
            <a:ext cx="324426" cy="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53838" y="3733800"/>
            <a:ext cx="1494561" cy="923330"/>
          </a:xfrm>
          <a:prstGeom prst="rect">
            <a:avLst/>
          </a:prstGeom>
          <a:noFill/>
        </p:spPr>
        <p:txBody>
          <a:bodyPr wrap="square" rtlCol="0">
            <a:spAutoFit/>
          </a:bodyPr>
          <a:lstStyle/>
          <a:p>
            <a:r>
              <a:rPr lang="en-US" dirty="0" smtClean="0"/>
              <a:t>discriminator at the end of each column </a:t>
            </a:r>
            <a:endParaRPr lang="en-US" dirty="0"/>
          </a:p>
        </p:txBody>
      </p:sp>
      <p:cxnSp>
        <p:nvCxnSpPr>
          <p:cNvPr id="22" name="Straight Connector 21"/>
          <p:cNvCxnSpPr/>
          <p:nvPr/>
        </p:nvCxnSpPr>
        <p:spPr>
          <a:xfrm>
            <a:off x="1084824" y="2552293"/>
            <a:ext cx="33347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62600" y="557048"/>
            <a:ext cx="3200400" cy="461665"/>
          </a:xfrm>
          <a:prstGeom prst="rect">
            <a:avLst/>
          </a:prstGeom>
          <a:noFill/>
        </p:spPr>
        <p:txBody>
          <a:bodyPr wrap="square" rtlCol="0">
            <a:spAutoFit/>
          </a:bodyPr>
          <a:lstStyle/>
          <a:p>
            <a:r>
              <a:rPr lang="en-US" sz="2400" dirty="0" smtClean="0"/>
              <a:t>Rolling shutter readout</a:t>
            </a:r>
            <a:endParaRPr lang="en-US" sz="2400" dirty="0"/>
          </a:p>
        </p:txBody>
      </p:sp>
      <p:sp>
        <p:nvSpPr>
          <p:cNvPr id="26" name="TextBox 25"/>
          <p:cNvSpPr txBox="1"/>
          <p:nvPr/>
        </p:nvSpPr>
        <p:spPr>
          <a:xfrm>
            <a:off x="5943600" y="989319"/>
            <a:ext cx="46482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row is selected, and each pixel in the row is connected to it’s column</a:t>
            </a:r>
          </a:p>
          <a:p>
            <a:pPr marL="285750" indent="-285750">
              <a:buFont typeface="Arial" panose="020B0604020202020204" pitchFamily="34" charset="0"/>
              <a:buChar char="•"/>
            </a:pPr>
            <a:r>
              <a:rPr lang="en-US" dirty="0" smtClean="0"/>
              <a:t>Once the column line has settled the discriminator at the end of the column identifies whether the pixel contained a hit and then the row counter advances to the next row to repeat</a:t>
            </a:r>
          </a:p>
          <a:p>
            <a:pPr marL="285750" indent="-285750">
              <a:buFont typeface="Arial" panose="020B0604020202020204" pitchFamily="34" charset="0"/>
              <a:buChar char="•"/>
            </a:pPr>
            <a:r>
              <a:rPr lang="en-US" dirty="0" smtClean="0"/>
              <a:t>A hit is recorded for any particle that passes between interrogations, so cycling faster reduces pileup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7" name="TextBox 26"/>
          <p:cNvSpPr txBox="1"/>
          <p:nvPr/>
        </p:nvSpPr>
        <p:spPr>
          <a:xfrm>
            <a:off x="1905000" y="5029200"/>
            <a:ext cx="6629400" cy="1754326"/>
          </a:xfrm>
          <a:prstGeom prst="rect">
            <a:avLst/>
          </a:prstGeom>
          <a:noFill/>
        </p:spPr>
        <p:txBody>
          <a:bodyPr wrap="square" rtlCol="0">
            <a:spAutoFit/>
          </a:bodyPr>
          <a:lstStyle/>
          <a:p>
            <a:r>
              <a:rPr lang="en-US" dirty="0" smtClean="0"/>
              <a:t>With this scheme the frame time or readout frequency is limited by the power </a:t>
            </a:r>
            <a:r>
              <a:rPr lang="en-US" dirty="0" err="1" smtClean="0"/>
              <a:t>vs</a:t>
            </a:r>
            <a:r>
              <a:rPr lang="en-US" dirty="0" smtClean="0"/>
              <a:t> time trade off of charging the long column lines connecting the pixel to the discriminator.  It is for this reason that many groups are working on methods to include the discriminator within the pixel.  </a:t>
            </a:r>
            <a:r>
              <a:rPr lang="en-US" dirty="0"/>
              <a:t>H</a:t>
            </a:r>
            <a:r>
              <a:rPr lang="en-US" dirty="0" smtClean="0"/>
              <a:t>aving a discriminator in each pixel can lead to a significant reduction in the readout time, more on this later.</a:t>
            </a:r>
            <a:endParaRPr lang="en-US" dirty="0"/>
          </a:p>
        </p:txBody>
      </p:sp>
      <p:sp>
        <p:nvSpPr>
          <p:cNvPr id="28" name="TextBox 27"/>
          <p:cNvSpPr txBox="1"/>
          <p:nvPr/>
        </p:nvSpPr>
        <p:spPr>
          <a:xfrm>
            <a:off x="9448800" y="4538757"/>
            <a:ext cx="2514600" cy="1477328"/>
          </a:xfrm>
          <a:prstGeom prst="rect">
            <a:avLst/>
          </a:prstGeom>
          <a:noFill/>
        </p:spPr>
        <p:txBody>
          <a:bodyPr wrap="square" rtlCol="0">
            <a:spAutoFit/>
          </a:bodyPr>
          <a:lstStyle/>
          <a:p>
            <a:r>
              <a:rPr lang="en-US" dirty="0" smtClean="0"/>
              <a:t>readout time of STAR PXL chip: 186 </a:t>
            </a:r>
            <a:r>
              <a:rPr lang="en-US" dirty="0" smtClean="0">
                <a:sym typeface="Symbol" panose="05050102010706020507" pitchFamily="18" charset="2"/>
              </a:rPr>
              <a:t>s</a:t>
            </a:r>
          </a:p>
          <a:p>
            <a:endParaRPr lang="en-US" dirty="0">
              <a:sym typeface="Symbol" panose="05050102010706020507" pitchFamily="18" charset="2"/>
            </a:endParaRPr>
          </a:p>
          <a:p>
            <a:r>
              <a:rPr lang="en-US" dirty="0" smtClean="0">
                <a:sym typeface="Symbol" panose="05050102010706020507" pitchFamily="18" charset="2"/>
              </a:rPr>
              <a:t>Rows: 	928</a:t>
            </a:r>
          </a:p>
          <a:p>
            <a:r>
              <a:rPr lang="en-US" dirty="0" smtClean="0">
                <a:sym typeface="Symbol" panose="05050102010706020507" pitchFamily="18" charset="2"/>
              </a:rPr>
              <a:t>Columns: 960</a:t>
            </a:r>
            <a:endParaRPr lang="en-US" dirty="0"/>
          </a:p>
        </p:txBody>
      </p:sp>
    </p:spTree>
    <p:extLst>
      <p:ext uri="{BB962C8B-B14F-4D97-AF65-F5344CB8AC3E}">
        <p14:creationId xmlns:p14="http://schemas.microsoft.com/office/powerpoint/2010/main" val="1870922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0CBE4-C536-47F4-AEF6-E8F3895D3C32}" type="slidenum">
              <a:rPr lang="en-US" smtClean="0"/>
              <a:t>13</a:t>
            </a:fld>
            <a:endParaRPr lang="en-US"/>
          </a:p>
        </p:txBody>
      </p:sp>
      <p:sp>
        <p:nvSpPr>
          <p:cNvPr id="4" name="TextBox 3"/>
          <p:cNvSpPr txBox="1"/>
          <p:nvPr/>
        </p:nvSpPr>
        <p:spPr>
          <a:xfrm>
            <a:off x="533400" y="0"/>
            <a:ext cx="8305800" cy="5632311"/>
          </a:xfrm>
          <a:prstGeom prst="rect">
            <a:avLst/>
          </a:prstGeom>
          <a:noFill/>
        </p:spPr>
        <p:txBody>
          <a:bodyPr wrap="square" rtlCol="0">
            <a:spAutoFit/>
          </a:bodyPr>
          <a:lstStyle/>
          <a:p>
            <a:r>
              <a:rPr lang="en-US" sz="2400" dirty="0" smtClean="0"/>
              <a:t>The current version of the HFT PXL detector is cutting edge and will allow for the first time topological reconstruction of Ds in a heavy ion environment.  </a:t>
            </a:r>
          </a:p>
          <a:p>
            <a:endParaRPr lang="en-US" sz="2400" dirty="0" smtClean="0"/>
          </a:p>
          <a:p>
            <a:r>
              <a:rPr lang="en-US" sz="2400" dirty="0" smtClean="0"/>
              <a:t>But, there is room for improvement.  A much shorter read out time would be big for the following two reasons.</a:t>
            </a:r>
          </a:p>
          <a:p>
            <a:endParaRPr lang="en-US" sz="2400" dirty="0" smtClean="0"/>
          </a:p>
          <a:p>
            <a:pPr marL="342900" indent="-342900">
              <a:buFont typeface="Arial" panose="020B0604020202020204" pitchFamily="34" charset="0"/>
              <a:buChar char="•"/>
            </a:pPr>
            <a:r>
              <a:rPr lang="en-US" sz="2400" dirty="0" smtClean="0"/>
              <a:t>Reduced pileup to improve hit to track association and allow operation at higher luminosities </a:t>
            </a:r>
          </a:p>
          <a:p>
            <a:pPr marL="342900" indent="-342900">
              <a:buFont typeface="Arial" panose="020B0604020202020204" pitchFamily="34" charset="0"/>
              <a:buChar char="•"/>
            </a:pPr>
            <a:r>
              <a:rPr lang="en-US" sz="2400" dirty="0" smtClean="0"/>
              <a:t>Allow use of PXL data in the trigger definition</a:t>
            </a:r>
          </a:p>
          <a:p>
            <a:pPr marL="342900" indent="-342900">
              <a:buFont typeface="Arial" panose="020B0604020202020204" pitchFamily="34" charset="0"/>
              <a:buChar char="•"/>
            </a:pPr>
            <a:endParaRPr lang="en-US" sz="2400" dirty="0"/>
          </a:p>
          <a:p>
            <a:r>
              <a:rPr lang="en-US" sz="2400" dirty="0" smtClean="0"/>
              <a:t>Next, what we can expect from improved technology</a:t>
            </a:r>
          </a:p>
          <a:p>
            <a:pPr marL="342900" indent="-342900">
              <a:buFont typeface="Arial" panose="020B0604020202020204" pitchFamily="34" charset="0"/>
              <a:buChar char="•"/>
            </a:pPr>
            <a:endParaRPr lang="en-US" sz="2400" dirty="0" smtClean="0"/>
          </a:p>
          <a:p>
            <a:endParaRPr lang="en-US" sz="2400" dirty="0"/>
          </a:p>
          <a:p>
            <a:endParaRPr lang="en-US" sz="2400" dirty="0"/>
          </a:p>
        </p:txBody>
      </p:sp>
    </p:spTree>
    <p:extLst>
      <p:ext uri="{BB962C8B-B14F-4D97-AF65-F5344CB8AC3E}">
        <p14:creationId xmlns:p14="http://schemas.microsoft.com/office/powerpoint/2010/main" val="4024830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lide Number Placeholder 4"/>
          <p:cNvSpPr>
            <a:spLocks noGrp="1"/>
          </p:cNvSpPr>
          <p:nvPr>
            <p:ph type="sldNum" sz="quarter" idx="12"/>
          </p:nvPr>
        </p:nvSpPr>
        <p:spPr/>
        <p:txBody>
          <a:bodyPr/>
          <a:lstStyle/>
          <a:p>
            <a:fld id="{FE275768-DA1A-4330-A695-146178E1D7A7}" type="slidenum">
              <a:rPr lang="en-US"/>
              <a:pPr/>
              <a:t>14</a:t>
            </a:fld>
            <a:endParaRPr lang="en-US"/>
          </a:p>
        </p:txBody>
      </p:sp>
      <p:grpSp>
        <p:nvGrpSpPr>
          <p:cNvPr id="2" name="Group 1"/>
          <p:cNvGrpSpPr/>
          <p:nvPr/>
        </p:nvGrpSpPr>
        <p:grpSpPr>
          <a:xfrm>
            <a:off x="304800" y="457201"/>
            <a:ext cx="7493643" cy="4953000"/>
            <a:chOff x="179388" y="1196975"/>
            <a:chExt cx="8460487" cy="5400675"/>
          </a:xfrm>
        </p:grpSpPr>
        <p:sp>
          <p:nvSpPr>
            <p:cNvPr id="1254426" name="Line 26"/>
            <p:cNvSpPr>
              <a:spLocks noChangeShapeType="1"/>
            </p:cNvSpPr>
            <p:nvPr/>
          </p:nvSpPr>
          <p:spPr bwMode="auto">
            <a:xfrm>
              <a:off x="6794500" y="24923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27" name="Line 27"/>
            <p:cNvSpPr>
              <a:spLocks noChangeShapeType="1"/>
            </p:cNvSpPr>
            <p:nvPr/>
          </p:nvSpPr>
          <p:spPr bwMode="auto">
            <a:xfrm>
              <a:off x="6794500" y="2492375"/>
              <a:ext cx="217488"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28" name="Line 28"/>
            <p:cNvSpPr>
              <a:spLocks noChangeShapeType="1"/>
            </p:cNvSpPr>
            <p:nvPr/>
          </p:nvSpPr>
          <p:spPr bwMode="auto">
            <a:xfrm flipV="1">
              <a:off x="6794500" y="2636838"/>
              <a:ext cx="217488"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29" name="Line 29"/>
            <p:cNvSpPr>
              <a:spLocks noChangeShapeType="1"/>
            </p:cNvSpPr>
            <p:nvPr/>
          </p:nvSpPr>
          <p:spPr bwMode="auto">
            <a:xfrm flipH="1">
              <a:off x="6578600" y="263683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30" name="Line 30"/>
            <p:cNvSpPr>
              <a:spLocks noChangeShapeType="1"/>
            </p:cNvSpPr>
            <p:nvPr/>
          </p:nvSpPr>
          <p:spPr bwMode="auto">
            <a:xfrm>
              <a:off x="6578600" y="26368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31" name="Line 31"/>
            <p:cNvSpPr>
              <a:spLocks noChangeShapeType="1"/>
            </p:cNvSpPr>
            <p:nvPr/>
          </p:nvSpPr>
          <p:spPr bwMode="auto">
            <a:xfrm>
              <a:off x="6507163" y="278130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32" name="Line 32"/>
            <p:cNvSpPr>
              <a:spLocks noChangeShapeType="1"/>
            </p:cNvSpPr>
            <p:nvPr/>
          </p:nvSpPr>
          <p:spPr bwMode="auto">
            <a:xfrm flipH="1">
              <a:off x="6507163" y="2781300"/>
              <a:ext cx="71437"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33" name="Line 33"/>
            <p:cNvSpPr>
              <a:spLocks noChangeShapeType="1"/>
            </p:cNvSpPr>
            <p:nvPr/>
          </p:nvSpPr>
          <p:spPr bwMode="auto">
            <a:xfrm flipH="1">
              <a:off x="6507163" y="2852738"/>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34" name="Line 34"/>
            <p:cNvSpPr>
              <a:spLocks noChangeShapeType="1"/>
            </p:cNvSpPr>
            <p:nvPr/>
          </p:nvSpPr>
          <p:spPr bwMode="auto">
            <a:xfrm>
              <a:off x="6578600" y="2781300"/>
              <a:ext cx="73025"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35" name="Line 35"/>
            <p:cNvSpPr>
              <a:spLocks noChangeShapeType="1"/>
            </p:cNvSpPr>
            <p:nvPr/>
          </p:nvSpPr>
          <p:spPr bwMode="auto">
            <a:xfrm>
              <a:off x="6578600" y="285273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36" name="Rectangle 36"/>
            <p:cNvSpPr>
              <a:spLocks noChangeArrowheads="1"/>
            </p:cNvSpPr>
            <p:nvPr/>
          </p:nvSpPr>
          <p:spPr bwMode="auto">
            <a:xfrm>
              <a:off x="7083425" y="2492375"/>
              <a:ext cx="287338"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37" name="Rectangle 37"/>
            <p:cNvSpPr>
              <a:spLocks noChangeArrowheads="1"/>
            </p:cNvSpPr>
            <p:nvPr/>
          </p:nvSpPr>
          <p:spPr bwMode="auto">
            <a:xfrm>
              <a:off x="7442200" y="2492375"/>
              <a:ext cx="287338" cy="288925"/>
            </a:xfrm>
            <a:prstGeom prst="rect">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38" name="Line 38"/>
            <p:cNvSpPr>
              <a:spLocks noChangeShapeType="1"/>
            </p:cNvSpPr>
            <p:nvPr/>
          </p:nvSpPr>
          <p:spPr bwMode="auto">
            <a:xfrm>
              <a:off x="7011988" y="2636838"/>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39" name="Line 39"/>
            <p:cNvSpPr>
              <a:spLocks noChangeShapeType="1"/>
            </p:cNvSpPr>
            <p:nvPr/>
          </p:nvSpPr>
          <p:spPr bwMode="auto">
            <a:xfrm>
              <a:off x="7370763" y="2636838"/>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40" name="Rectangle 40"/>
            <p:cNvSpPr>
              <a:spLocks noChangeArrowheads="1"/>
            </p:cNvSpPr>
            <p:nvPr/>
          </p:nvSpPr>
          <p:spPr bwMode="auto">
            <a:xfrm>
              <a:off x="7370763" y="2852738"/>
              <a:ext cx="35877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41" name="Line 41"/>
            <p:cNvSpPr>
              <a:spLocks noChangeShapeType="1"/>
            </p:cNvSpPr>
            <p:nvPr/>
          </p:nvSpPr>
          <p:spPr bwMode="auto">
            <a:xfrm flipV="1">
              <a:off x="7659688" y="2349500"/>
              <a:ext cx="0" cy="14287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42" name="Line 42"/>
            <p:cNvSpPr>
              <a:spLocks noChangeShapeType="1"/>
            </p:cNvSpPr>
            <p:nvPr/>
          </p:nvSpPr>
          <p:spPr bwMode="auto">
            <a:xfrm>
              <a:off x="7659688" y="234950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43" name="Line 43"/>
            <p:cNvSpPr>
              <a:spLocks noChangeShapeType="1"/>
            </p:cNvSpPr>
            <p:nvPr/>
          </p:nvSpPr>
          <p:spPr bwMode="auto">
            <a:xfrm>
              <a:off x="7586663" y="2781300"/>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54424" name="Group 24"/>
            <p:cNvGrpSpPr>
              <a:grpSpLocks/>
            </p:cNvGrpSpPr>
            <p:nvPr/>
          </p:nvGrpSpPr>
          <p:grpSpPr bwMode="auto">
            <a:xfrm>
              <a:off x="1181100" y="2349500"/>
              <a:ext cx="1296988" cy="792163"/>
              <a:chOff x="612" y="845"/>
              <a:chExt cx="817" cy="499"/>
            </a:xfrm>
          </p:grpSpPr>
          <p:sp>
            <p:nvSpPr>
              <p:cNvPr id="1254406" name="Line 6"/>
              <p:cNvSpPr>
                <a:spLocks noChangeShapeType="1"/>
              </p:cNvSpPr>
              <p:nvPr/>
            </p:nvSpPr>
            <p:spPr bwMode="auto">
              <a:xfrm>
                <a:off x="793" y="935"/>
                <a:ext cx="0"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07" name="Line 7"/>
              <p:cNvSpPr>
                <a:spLocks noChangeShapeType="1"/>
              </p:cNvSpPr>
              <p:nvPr/>
            </p:nvSpPr>
            <p:spPr bwMode="auto">
              <a:xfrm>
                <a:off x="793" y="935"/>
                <a:ext cx="137"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08" name="Line 8"/>
              <p:cNvSpPr>
                <a:spLocks noChangeShapeType="1"/>
              </p:cNvSpPr>
              <p:nvPr/>
            </p:nvSpPr>
            <p:spPr bwMode="auto">
              <a:xfrm flipV="1">
                <a:off x="793" y="1026"/>
                <a:ext cx="137"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09" name="Line 9"/>
              <p:cNvSpPr>
                <a:spLocks noChangeShapeType="1"/>
              </p:cNvSpPr>
              <p:nvPr/>
            </p:nvSpPr>
            <p:spPr bwMode="auto">
              <a:xfrm flipH="1">
                <a:off x="657" y="1026"/>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10" name="Line 10"/>
              <p:cNvSpPr>
                <a:spLocks noChangeShapeType="1"/>
              </p:cNvSpPr>
              <p:nvPr/>
            </p:nvSpPr>
            <p:spPr bwMode="auto">
              <a:xfrm>
                <a:off x="657" y="102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11" name="Line 11"/>
              <p:cNvSpPr>
                <a:spLocks noChangeShapeType="1"/>
              </p:cNvSpPr>
              <p:nvPr/>
            </p:nvSpPr>
            <p:spPr bwMode="auto">
              <a:xfrm>
                <a:off x="612" y="111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12" name="Line 12"/>
              <p:cNvSpPr>
                <a:spLocks noChangeShapeType="1"/>
              </p:cNvSpPr>
              <p:nvPr/>
            </p:nvSpPr>
            <p:spPr bwMode="auto">
              <a:xfrm flipH="1">
                <a:off x="612" y="1117"/>
                <a:ext cx="45"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13" name="Line 13"/>
              <p:cNvSpPr>
                <a:spLocks noChangeShapeType="1"/>
              </p:cNvSpPr>
              <p:nvPr/>
            </p:nvSpPr>
            <p:spPr bwMode="auto">
              <a:xfrm flipH="1">
                <a:off x="612" y="1162"/>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14" name="Line 14"/>
              <p:cNvSpPr>
                <a:spLocks noChangeShapeType="1"/>
              </p:cNvSpPr>
              <p:nvPr/>
            </p:nvSpPr>
            <p:spPr bwMode="auto">
              <a:xfrm>
                <a:off x="657" y="1117"/>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15" name="Line 15"/>
              <p:cNvSpPr>
                <a:spLocks noChangeShapeType="1"/>
              </p:cNvSpPr>
              <p:nvPr/>
            </p:nvSpPr>
            <p:spPr bwMode="auto">
              <a:xfrm>
                <a:off x="657" y="1162"/>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16" name="Rectangle 16"/>
              <p:cNvSpPr>
                <a:spLocks noChangeArrowheads="1"/>
              </p:cNvSpPr>
              <p:nvPr/>
            </p:nvSpPr>
            <p:spPr bwMode="auto">
              <a:xfrm>
                <a:off x="975" y="935"/>
                <a:ext cx="181" cy="18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17" name="Rectangle 17"/>
              <p:cNvSpPr>
                <a:spLocks noChangeArrowheads="1"/>
              </p:cNvSpPr>
              <p:nvPr/>
            </p:nvSpPr>
            <p:spPr bwMode="auto">
              <a:xfrm>
                <a:off x="1201" y="935"/>
                <a:ext cx="181" cy="18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18" name="Line 18"/>
              <p:cNvSpPr>
                <a:spLocks noChangeShapeType="1"/>
              </p:cNvSpPr>
              <p:nvPr/>
            </p:nvSpPr>
            <p:spPr bwMode="auto">
              <a:xfrm>
                <a:off x="930" y="1026"/>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19" name="Line 19"/>
              <p:cNvSpPr>
                <a:spLocks noChangeShapeType="1"/>
              </p:cNvSpPr>
              <p:nvPr/>
            </p:nvSpPr>
            <p:spPr bwMode="auto">
              <a:xfrm>
                <a:off x="1156" y="1026"/>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20" name="Rectangle 20"/>
              <p:cNvSpPr>
                <a:spLocks noChangeArrowheads="1"/>
              </p:cNvSpPr>
              <p:nvPr/>
            </p:nvSpPr>
            <p:spPr bwMode="auto">
              <a:xfrm>
                <a:off x="1156" y="1162"/>
                <a:ext cx="226" cy="18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21" name="Line 21"/>
              <p:cNvSpPr>
                <a:spLocks noChangeShapeType="1"/>
              </p:cNvSpPr>
              <p:nvPr/>
            </p:nvSpPr>
            <p:spPr bwMode="auto">
              <a:xfrm flipV="1">
                <a:off x="1338" y="845"/>
                <a:ext cx="0" cy="9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22" name="Line 22"/>
              <p:cNvSpPr>
                <a:spLocks noChangeShapeType="1"/>
              </p:cNvSpPr>
              <p:nvPr/>
            </p:nvSpPr>
            <p:spPr bwMode="auto">
              <a:xfrm>
                <a:off x="1338" y="845"/>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23" name="Line 23"/>
              <p:cNvSpPr>
                <a:spLocks noChangeShapeType="1"/>
              </p:cNvSpPr>
              <p:nvPr/>
            </p:nvSpPr>
            <p:spPr bwMode="auto">
              <a:xfrm>
                <a:off x="1292" y="1117"/>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4445" name="Line 45"/>
            <p:cNvSpPr>
              <a:spLocks noChangeShapeType="1"/>
            </p:cNvSpPr>
            <p:nvPr/>
          </p:nvSpPr>
          <p:spPr bwMode="auto">
            <a:xfrm>
              <a:off x="2974975" y="24923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46" name="Line 46"/>
            <p:cNvSpPr>
              <a:spLocks noChangeShapeType="1"/>
            </p:cNvSpPr>
            <p:nvPr/>
          </p:nvSpPr>
          <p:spPr bwMode="auto">
            <a:xfrm>
              <a:off x="2974975" y="2492375"/>
              <a:ext cx="217488"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47" name="Line 47"/>
            <p:cNvSpPr>
              <a:spLocks noChangeShapeType="1"/>
            </p:cNvSpPr>
            <p:nvPr/>
          </p:nvSpPr>
          <p:spPr bwMode="auto">
            <a:xfrm flipV="1">
              <a:off x="2974975" y="2636838"/>
              <a:ext cx="217488"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48" name="Line 48"/>
            <p:cNvSpPr>
              <a:spLocks noChangeShapeType="1"/>
            </p:cNvSpPr>
            <p:nvPr/>
          </p:nvSpPr>
          <p:spPr bwMode="auto">
            <a:xfrm flipH="1">
              <a:off x="2759075" y="263683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49" name="Line 49"/>
            <p:cNvSpPr>
              <a:spLocks noChangeShapeType="1"/>
            </p:cNvSpPr>
            <p:nvPr/>
          </p:nvSpPr>
          <p:spPr bwMode="auto">
            <a:xfrm>
              <a:off x="2759075" y="26368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50" name="Line 50"/>
            <p:cNvSpPr>
              <a:spLocks noChangeShapeType="1"/>
            </p:cNvSpPr>
            <p:nvPr/>
          </p:nvSpPr>
          <p:spPr bwMode="auto">
            <a:xfrm>
              <a:off x="2687638" y="278130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51" name="Line 51"/>
            <p:cNvSpPr>
              <a:spLocks noChangeShapeType="1"/>
            </p:cNvSpPr>
            <p:nvPr/>
          </p:nvSpPr>
          <p:spPr bwMode="auto">
            <a:xfrm flipH="1">
              <a:off x="2687638" y="2781300"/>
              <a:ext cx="71437"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52" name="Line 52"/>
            <p:cNvSpPr>
              <a:spLocks noChangeShapeType="1"/>
            </p:cNvSpPr>
            <p:nvPr/>
          </p:nvSpPr>
          <p:spPr bwMode="auto">
            <a:xfrm flipH="1">
              <a:off x="2687638" y="2852738"/>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53" name="Line 53"/>
            <p:cNvSpPr>
              <a:spLocks noChangeShapeType="1"/>
            </p:cNvSpPr>
            <p:nvPr/>
          </p:nvSpPr>
          <p:spPr bwMode="auto">
            <a:xfrm>
              <a:off x="2759075" y="2781300"/>
              <a:ext cx="73025"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54" name="Line 54"/>
            <p:cNvSpPr>
              <a:spLocks noChangeShapeType="1"/>
            </p:cNvSpPr>
            <p:nvPr/>
          </p:nvSpPr>
          <p:spPr bwMode="auto">
            <a:xfrm>
              <a:off x="2759075" y="285273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55" name="Rectangle 55"/>
            <p:cNvSpPr>
              <a:spLocks noChangeArrowheads="1"/>
            </p:cNvSpPr>
            <p:nvPr/>
          </p:nvSpPr>
          <p:spPr bwMode="auto">
            <a:xfrm>
              <a:off x="3263900" y="2492375"/>
              <a:ext cx="287338"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56" name="Rectangle 56"/>
            <p:cNvSpPr>
              <a:spLocks noChangeArrowheads="1"/>
            </p:cNvSpPr>
            <p:nvPr/>
          </p:nvSpPr>
          <p:spPr bwMode="auto">
            <a:xfrm>
              <a:off x="3622675" y="2492375"/>
              <a:ext cx="287338" cy="288925"/>
            </a:xfrm>
            <a:prstGeom prst="rect">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57" name="Line 57"/>
            <p:cNvSpPr>
              <a:spLocks noChangeShapeType="1"/>
            </p:cNvSpPr>
            <p:nvPr/>
          </p:nvSpPr>
          <p:spPr bwMode="auto">
            <a:xfrm>
              <a:off x="3192463" y="2636838"/>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58" name="Line 58"/>
            <p:cNvSpPr>
              <a:spLocks noChangeShapeType="1"/>
            </p:cNvSpPr>
            <p:nvPr/>
          </p:nvSpPr>
          <p:spPr bwMode="auto">
            <a:xfrm>
              <a:off x="3551238" y="2636838"/>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59" name="Rectangle 59"/>
            <p:cNvSpPr>
              <a:spLocks noChangeArrowheads="1"/>
            </p:cNvSpPr>
            <p:nvPr/>
          </p:nvSpPr>
          <p:spPr bwMode="auto">
            <a:xfrm>
              <a:off x="3551238" y="2852738"/>
              <a:ext cx="358775" cy="288925"/>
            </a:xfrm>
            <a:prstGeom prst="rect">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60" name="Line 60"/>
            <p:cNvSpPr>
              <a:spLocks noChangeShapeType="1"/>
            </p:cNvSpPr>
            <p:nvPr/>
          </p:nvSpPr>
          <p:spPr bwMode="auto">
            <a:xfrm flipV="1">
              <a:off x="3840163" y="2349500"/>
              <a:ext cx="0" cy="14287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61" name="Line 61"/>
            <p:cNvSpPr>
              <a:spLocks noChangeShapeType="1"/>
            </p:cNvSpPr>
            <p:nvPr/>
          </p:nvSpPr>
          <p:spPr bwMode="auto">
            <a:xfrm>
              <a:off x="3840163" y="234950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62" name="Line 62"/>
            <p:cNvSpPr>
              <a:spLocks noChangeShapeType="1"/>
            </p:cNvSpPr>
            <p:nvPr/>
          </p:nvSpPr>
          <p:spPr bwMode="auto">
            <a:xfrm>
              <a:off x="3767138" y="2781300"/>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54463" name="Group 63"/>
            <p:cNvGrpSpPr>
              <a:grpSpLocks/>
            </p:cNvGrpSpPr>
            <p:nvPr/>
          </p:nvGrpSpPr>
          <p:grpSpPr bwMode="auto">
            <a:xfrm>
              <a:off x="4203700" y="2349500"/>
              <a:ext cx="1296988" cy="792163"/>
              <a:chOff x="612" y="845"/>
              <a:chExt cx="817" cy="499"/>
            </a:xfrm>
          </p:grpSpPr>
          <p:sp>
            <p:nvSpPr>
              <p:cNvPr id="1254464" name="Line 64"/>
              <p:cNvSpPr>
                <a:spLocks noChangeShapeType="1"/>
              </p:cNvSpPr>
              <p:nvPr/>
            </p:nvSpPr>
            <p:spPr bwMode="auto">
              <a:xfrm>
                <a:off x="793" y="935"/>
                <a:ext cx="0"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65" name="Line 65"/>
              <p:cNvSpPr>
                <a:spLocks noChangeShapeType="1"/>
              </p:cNvSpPr>
              <p:nvPr/>
            </p:nvSpPr>
            <p:spPr bwMode="auto">
              <a:xfrm>
                <a:off x="793" y="935"/>
                <a:ext cx="137"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66" name="Line 66"/>
              <p:cNvSpPr>
                <a:spLocks noChangeShapeType="1"/>
              </p:cNvSpPr>
              <p:nvPr/>
            </p:nvSpPr>
            <p:spPr bwMode="auto">
              <a:xfrm flipV="1">
                <a:off x="793" y="1026"/>
                <a:ext cx="137"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67" name="Line 67"/>
              <p:cNvSpPr>
                <a:spLocks noChangeShapeType="1"/>
              </p:cNvSpPr>
              <p:nvPr/>
            </p:nvSpPr>
            <p:spPr bwMode="auto">
              <a:xfrm flipH="1">
                <a:off x="657" y="1026"/>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68" name="Line 68"/>
              <p:cNvSpPr>
                <a:spLocks noChangeShapeType="1"/>
              </p:cNvSpPr>
              <p:nvPr/>
            </p:nvSpPr>
            <p:spPr bwMode="auto">
              <a:xfrm>
                <a:off x="657" y="102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69" name="Line 69"/>
              <p:cNvSpPr>
                <a:spLocks noChangeShapeType="1"/>
              </p:cNvSpPr>
              <p:nvPr/>
            </p:nvSpPr>
            <p:spPr bwMode="auto">
              <a:xfrm>
                <a:off x="612" y="111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70" name="Line 70"/>
              <p:cNvSpPr>
                <a:spLocks noChangeShapeType="1"/>
              </p:cNvSpPr>
              <p:nvPr/>
            </p:nvSpPr>
            <p:spPr bwMode="auto">
              <a:xfrm flipH="1">
                <a:off x="612" y="1117"/>
                <a:ext cx="45"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71" name="Line 71"/>
              <p:cNvSpPr>
                <a:spLocks noChangeShapeType="1"/>
              </p:cNvSpPr>
              <p:nvPr/>
            </p:nvSpPr>
            <p:spPr bwMode="auto">
              <a:xfrm flipH="1">
                <a:off x="612" y="1162"/>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72" name="Line 72"/>
              <p:cNvSpPr>
                <a:spLocks noChangeShapeType="1"/>
              </p:cNvSpPr>
              <p:nvPr/>
            </p:nvSpPr>
            <p:spPr bwMode="auto">
              <a:xfrm>
                <a:off x="657" y="1117"/>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73" name="Line 73"/>
              <p:cNvSpPr>
                <a:spLocks noChangeShapeType="1"/>
              </p:cNvSpPr>
              <p:nvPr/>
            </p:nvSpPr>
            <p:spPr bwMode="auto">
              <a:xfrm>
                <a:off x="657" y="1162"/>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74" name="Rectangle 74"/>
              <p:cNvSpPr>
                <a:spLocks noChangeArrowheads="1"/>
              </p:cNvSpPr>
              <p:nvPr/>
            </p:nvSpPr>
            <p:spPr bwMode="auto">
              <a:xfrm>
                <a:off x="975" y="935"/>
                <a:ext cx="181" cy="18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75" name="Rectangle 75"/>
              <p:cNvSpPr>
                <a:spLocks noChangeArrowheads="1"/>
              </p:cNvSpPr>
              <p:nvPr/>
            </p:nvSpPr>
            <p:spPr bwMode="auto">
              <a:xfrm>
                <a:off x="1201" y="935"/>
                <a:ext cx="181" cy="18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76" name="Line 76"/>
              <p:cNvSpPr>
                <a:spLocks noChangeShapeType="1"/>
              </p:cNvSpPr>
              <p:nvPr/>
            </p:nvSpPr>
            <p:spPr bwMode="auto">
              <a:xfrm>
                <a:off x="930" y="1026"/>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77" name="Line 77"/>
              <p:cNvSpPr>
                <a:spLocks noChangeShapeType="1"/>
              </p:cNvSpPr>
              <p:nvPr/>
            </p:nvSpPr>
            <p:spPr bwMode="auto">
              <a:xfrm>
                <a:off x="1156" y="1026"/>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78" name="Rectangle 78"/>
              <p:cNvSpPr>
                <a:spLocks noChangeArrowheads="1"/>
              </p:cNvSpPr>
              <p:nvPr/>
            </p:nvSpPr>
            <p:spPr bwMode="auto">
              <a:xfrm>
                <a:off x="1156" y="1162"/>
                <a:ext cx="226" cy="18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79" name="Line 79"/>
              <p:cNvSpPr>
                <a:spLocks noChangeShapeType="1"/>
              </p:cNvSpPr>
              <p:nvPr/>
            </p:nvSpPr>
            <p:spPr bwMode="auto">
              <a:xfrm flipV="1">
                <a:off x="1338" y="845"/>
                <a:ext cx="0" cy="9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80" name="Line 80"/>
              <p:cNvSpPr>
                <a:spLocks noChangeShapeType="1"/>
              </p:cNvSpPr>
              <p:nvPr/>
            </p:nvSpPr>
            <p:spPr bwMode="auto">
              <a:xfrm>
                <a:off x="1338" y="845"/>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81" name="Line 81"/>
              <p:cNvSpPr>
                <a:spLocks noChangeShapeType="1"/>
              </p:cNvSpPr>
              <p:nvPr/>
            </p:nvSpPr>
            <p:spPr bwMode="auto">
              <a:xfrm>
                <a:off x="1292" y="1117"/>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4483" name="Line 83"/>
            <p:cNvSpPr>
              <a:spLocks noChangeShapeType="1"/>
            </p:cNvSpPr>
            <p:nvPr/>
          </p:nvSpPr>
          <p:spPr bwMode="auto">
            <a:xfrm flipH="1">
              <a:off x="827088" y="2997200"/>
              <a:ext cx="1217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84" name="Line 84"/>
            <p:cNvSpPr>
              <a:spLocks noChangeShapeType="1"/>
            </p:cNvSpPr>
            <p:nvPr/>
          </p:nvSpPr>
          <p:spPr bwMode="auto">
            <a:xfrm flipH="1" flipV="1">
              <a:off x="2403475" y="2997200"/>
              <a:ext cx="1147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85" name="Line 85"/>
            <p:cNvSpPr>
              <a:spLocks noChangeShapeType="1"/>
            </p:cNvSpPr>
            <p:nvPr/>
          </p:nvSpPr>
          <p:spPr bwMode="auto">
            <a:xfrm flipH="1" flipV="1">
              <a:off x="3910013" y="2997200"/>
              <a:ext cx="11572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86" name="Line 86"/>
            <p:cNvSpPr>
              <a:spLocks noChangeShapeType="1"/>
            </p:cNvSpPr>
            <p:nvPr/>
          </p:nvSpPr>
          <p:spPr bwMode="auto">
            <a:xfrm>
              <a:off x="5426075" y="2997200"/>
              <a:ext cx="22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87" name="Line 87"/>
            <p:cNvSpPr>
              <a:spLocks noChangeShapeType="1"/>
            </p:cNvSpPr>
            <p:nvPr/>
          </p:nvSpPr>
          <p:spPr bwMode="auto">
            <a:xfrm flipH="1">
              <a:off x="6372225" y="2997200"/>
              <a:ext cx="9985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88" name="Line 88"/>
            <p:cNvSpPr>
              <a:spLocks noChangeShapeType="1"/>
            </p:cNvSpPr>
            <p:nvPr/>
          </p:nvSpPr>
          <p:spPr bwMode="auto">
            <a:xfrm>
              <a:off x="5724525" y="2997200"/>
              <a:ext cx="5762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89" name="Line 89"/>
            <p:cNvSpPr>
              <a:spLocks noChangeShapeType="1"/>
            </p:cNvSpPr>
            <p:nvPr/>
          </p:nvSpPr>
          <p:spPr bwMode="auto">
            <a:xfrm>
              <a:off x="3840163" y="3141663"/>
              <a:ext cx="0" cy="3167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90" name="Line 90"/>
            <p:cNvSpPr>
              <a:spLocks noChangeShapeType="1"/>
            </p:cNvSpPr>
            <p:nvPr/>
          </p:nvSpPr>
          <p:spPr bwMode="auto">
            <a:xfrm>
              <a:off x="3622675" y="3141663"/>
              <a:ext cx="12700" cy="5047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91" name="Line 91"/>
            <p:cNvSpPr>
              <a:spLocks noChangeShapeType="1"/>
            </p:cNvSpPr>
            <p:nvPr/>
          </p:nvSpPr>
          <p:spPr bwMode="auto">
            <a:xfrm flipH="1">
              <a:off x="469900" y="3646378"/>
              <a:ext cx="3152775" cy="261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92" name="Rectangle 92"/>
            <p:cNvSpPr>
              <a:spLocks noChangeArrowheads="1"/>
            </p:cNvSpPr>
            <p:nvPr/>
          </p:nvSpPr>
          <p:spPr bwMode="auto">
            <a:xfrm>
              <a:off x="179388" y="1196975"/>
              <a:ext cx="277812" cy="511175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93" name="Rectangle 93"/>
            <p:cNvSpPr>
              <a:spLocks noChangeArrowheads="1"/>
            </p:cNvSpPr>
            <p:nvPr/>
          </p:nvSpPr>
          <p:spPr bwMode="auto">
            <a:xfrm>
              <a:off x="971550" y="6308725"/>
              <a:ext cx="7129463" cy="288925"/>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94" name="Text Box 94"/>
            <p:cNvSpPr txBox="1">
              <a:spLocks noChangeArrowheads="1"/>
            </p:cNvSpPr>
            <p:nvPr/>
          </p:nvSpPr>
          <p:spPr bwMode="auto">
            <a:xfrm>
              <a:off x="469900" y="5589588"/>
              <a:ext cx="1913637" cy="63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t>row</a:t>
              </a:r>
            </a:p>
            <a:p>
              <a:r>
                <a:rPr lang="en-US" sz="1600" dirty="0"/>
                <a:t>address generator</a:t>
              </a:r>
            </a:p>
          </p:txBody>
        </p:sp>
        <p:sp>
          <p:nvSpPr>
            <p:cNvPr id="1254495" name="Text Box 95"/>
            <p:cNvSpPr txBox="1">
              <a:spLocks noChangeArrowheads="1"/>
            </p:cNvSpPr>
            <p:nvPr/>
          </p:nvSpPr>
          <p:spPr bwMode="auto">
            <a:xfrm>
              <a:off x="6726238" y="5788025"/>
              <a:ext cx="1913637" cy="63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t>column</a:t>
              </a:r>
            </a:p>
            <a:p>
              <a:r>
                <a:rPr lang="en-US" sz="1600" dirty="0"/>
                <a:t>address generator</a:t>
              </a:r>
            </a:p>
          </p:txBody>
        </p:sp>
        <p:sp>
          <p:nvSpPr>
            <p:cNvPr id="1254496" name="Line 96"/>
            <p:cNvSpPr>
              <a:spLocks noChangeShapeType="1"/>
            </p:cNvSpPr>
            <p:nvPr/>
          </p:nvSpPr>
          <p:spPr bwMode="auto">
            <a:xfrm flipH="1">
              <a:off x="539750" y="2997200"/>
              <a:ext cx="287338" cy="0"/>
            </a:xfrm>
            <a:prstGeom prst="line">
              <a:avLst/>
            </a:prstGeom>
            <a:noFill/>
            <a:ln w="952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97" name="Text Box 97"/>
            <p:cNvSpPr txBox="1">
              <a:spLocks noChangeArrowheads="1"/>
            </p:cNvSpPr>
            <p:nvPr/>
          </p:nvSpPr>
          <p:spPr bwMode="auto">
            <a:xfrm>
              <a:off x="685449" y="2173559"/>
              <a:ext cx="624752" cy="63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t>pre</a:t>
              </a:r>
            </a:p>
            <a:p>
              <a:r>
                <a:rPr lang="en-US" sz="1600" dirty="0"/>
                <a:t>amp</a:t>
              </a:r>
            </a:p>
          </p:txBody>
        </p:sp>
        <p:sp>
          <p:nvSpPr>
            <p:cNvPr id="1254498" name="Text Box 98"/>
            <p:cNvSpPr txBox="1">
              <a:spLocks noChangeArrowheads="1"/>
            </p:cNvSpPr>
            <p:nvPr/>
          </p:nvSpPr>
          <p:spPr bwMode="auto">
            <a:xfrm>
              <a:off x="1136470" y="1981298"/>
              <a:ext cx="892396" cy="36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t>shaper</a:t>
              </a:r>
            </a:p>
          </p:txBody>
        </p:sp>
        <p:sp>
          <p:nvSpPr>
            <p:cNvPr id="1254499" name="Text Box 99"/>
            <p:cNvSpPr txBox="1">
              <a:spLocks noChangeArrowheads="1"/>
            </p:cNvSpPr>
            <p:nvPr/>
          </p:nvSpPr>
          <p:spPr bwMode="auto">
            <a:xfrm>
              <a:off x="1972368" y="1732824"/>
              <a:ext cx="663193" cy="63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err="1"/>
                <a:t>discr</a:t>
              </a:r>
              <a:endParaRPr lang="en-US" sz="1600" dirty="0"/>
            </a:p>
            <a:p>
              <a:r>
                <a:rPr lang="en-US" sz="1600" dirty="0"/>
                <a:t>latch</a:t>
              </a:r>
            </a:p>
          </p:txBody>
        </p:sp>
        <p:sp>
          <p:nvSpPr>
            <p:cNvPr id="1254500" name="Text Box 100"/>
            <p:cNvSpPr txBox="1">
              <a:spLocks noChangeArrowheads="1"/>
            </p:cNvSpPr>
            <p:nvPr/>
          </p:nvSpPr>
          <p:spPr bwMode="auto">
            <a:xfrm>
              <a:off x="2460322" y="2155836"/>
              <a:ext cx="834909" cy="36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smtClean="0"/>
                <a:t>trigger</a:t>
              </a:r>
              <a:endParaRPr lang="en-US" sz="1600" dirty="0"/>
            </a:p>
          </p:txBody>
        </p:sp>
        <p:sp>
          <p:nvSpPr>
            <p:cNvPr id="1254501" name="Text Box 101"/>
            <p:cNvSpPr txBox="1">
              <a:spLocks noChangeArrowheads="1"/>
            </p:cNvSpPr>
            <p:nvPr/>
          </p:nvSpPr>
          <p:spPr bwMode="auto">
            <a:xfrm>
              <a:off x="1876425" y="3113088"/>
              <a:ext cx="1112754" cy="36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t>token cell</a:t>
              </a:r>
            </a:p>
          </p:txBody>
        </p:sp>
        <p:sp>
          <p:nvSpPr>
            <p:cNvPr id="1254502" name="Line 102"/>
            <p:cNvSpPr>
              <a:spLocks noChangeShapeType="1"/>
            </p:cNvSpPr>
            <p:nvPr/>
          </p:nvSpPr>
          <p:spPr bwMode="auto">
            <a:xfrm>
              <a:off x="4491038" y="2997200"/>
              <a:ext cx="288925" cy="0"/>
            </a:xfrm>
            <a:prstGeom prst="line">
              <a:avLst/>
            </a:prstGeom>
            <a:noFill/>
            <a:ln w="571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503" name="Text Box 103"/>
            <p:cNvSpPr txBox="1">
              <a:spLocks noChangeArrowheads="1"/>
            </p:cNvSpPr>
            <p:nvPr/>
          </p:nvSpPr>
          <p:spPr bwMode="auto">
            <a:xfrm>
              <a:off x="539750" y="3019425"/>
              <a:ext cx="953344" cy="63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smtClean="0"/>
                <a:t>token</a:t>
              </a:r>
            </a:p>
            <a:p>
              <a:r>
                <a:rPr lang="en-US" sz="1600" dirty="0" smtClean="0"/>
                <a:t>initiator</a:t>
              </a:r>
              <a:endParaRPr lang="en-US" sz="1600" dirty="0"/>
            </a:p>
          </p:txBody>
        </p:sp>
        <p:sp>
          <p:nvSpPr>
            <p:cNvPr id="1254504" name="Text Box 104"/>
            <p:cNvSpPr txBox="1">
              <a:spLocks noChangeArrowheads="1"/>
            </p:cNvSpPr>
            <p:nvPr/>
          </p:nvSpPr>
          <p:spPr bwMode="auto">
            <a:xfrm>
              <a:off x="4025900" y="3416300"/>
              <a:ext cx="3251200" cy="14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smtClean="0"/>
                <a:t>Token </a:t>
              </a:r>
              <a:r>
                <a:rPr lang="en-US" sz="1600" dirty="0"/>
                <a:t>cells have combinatorial logic, zippers to the next set latch in the time that the previous latched pixel address is generated and sent off </a:t>
              </a:r>
              <a:r>
                <a:rPr lang="en-US" sz="1600" dirty="0" smtClean="0"/>
                <a:t>chip.</a:t>
              </a:r>
              <a:endParaRPr lang="en-US" sz="1600" dirty="0"/>
            </a:p>
          </p:txBody>
        </p:sp>
        <p:sp>
          <p:nvSpPr>
            <p:cNvPr id="1254505" name="Text Box 105"/>
            <p:cNvSpPr txBox="1">
              <a:spLocks noChangeArrowheads="1"/>
            </p:cNvSpPr>
            <p:nvPr/>
          </p:nvSpPr>
          <p:spPr bwMode="auto">
            <a:xfrm>
              <a:off x="3037012" y="1661724"/>
              <a:ext cx="2824703" cy="67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t>latch holds for </a:t>
              </a:r>
            </a:p>
            <a:p>
              <a:r>
                <a:rPr lang="en-US" sz="1600" dirty="0"/>
                <a:t>2-3 </a:t>
              </a:r>
              <a:r>
                <a:rPr lang="en-US" sz="1600" dirty="0">
                  <a:cs typeface="Arial" panose="020B0604020202020204" pitchFamily="34" charset="0"/>
                </a:rPr>
                <a:t>µs (trigger latency time</a:t>
              </a:r>
              <a:r>
                <a:rPr lang="en-US" dirty="0">
                  <a:cs typeface="Arial" panose="020B0604020202020204" pitchFamily="34" charset="0"/>
                </a:rPr>
                <a:t>)</a:t>
              </a:r>
            </a:p>
          </p:txBody>
        </p:sp>
        <p:sp>
          <p:nvSpPr>
            <p:cNvPr id="1254506" name="Text Box 106"/>
            <p:cNvSpPr txBox="1">
              <a:spLocks noChangeArrowheads="1"/>
            </p:cNvSpPr>
            <p:nvPr/>
          </p:nvSpPr>
          <p:spPr bwMode="auto">
            <a:xfrm>
              <a:off x="711224" y="3801394"/>
              <a:ext cx="2230437" cy="171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smtClean="0"/>
                <a:t>Each </a:t>
              </a:r>
              <a:r>
                <a:rPr lang="en-US" sz="1600" dirty="0"/>
                <a:t>pixel has a pre-amp, shaper, </a:t>
              </a:r>
              <a:r>
                <a:rPr lang="en-US" sz="1600" dirty="0" smtClean="0"/>
                <a:t>discriminator latch and token cell. The discriminator is active full time.</a:t>
              </a:r>
              <a:endParaRPr lang="en-US" sz="1600" dirty="0"/>
            </a:p>
          </p:txBody>
        </p:sp>
        <p:sp>
          <p:nvSpPr>
            <p:cNvPr id="1254508" name="Text Box 108"/>
            <p:cNvSpPr txBox="1">
              <a:spLocks noChangeArrowheads="1"/>
            </p:cNvSpPr>
            <p:nvPr/>
          </p:nvSpPr>
          <p:spPr bwMode="auto">
            <a:xfrm>
              <a:off x="4635500" y="1196975"/>
              <a:ext cx="3330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a:solidFill>
                    <a:srgbClr val="FF0000"/>
                  </a:solidFill>
                </a:rPr>
                <a:t>Readout does not require an external scan of all the pixels</a:t>
              </a:r>
            </a:p>
          </p:txBody>
        </p:sp>
      </p:grpSp>
      <p:sp>
        <p:nvSpPr>
          <p:cNvPr id="105" name="TextBox 104"/>
          <p:cNvSpPr txBox="1"/>
          <p:nvPr/>
        </p:nvSpPr>
        <p:spPr>
          <a:xfrm>
            <a:off x="1453760" y="24212"/>
            <a:ext cx="5867400" cy="369332"/>
          </a:xfrm>
          <a:prstGeom prst="rect">
            <a:avLst/>
          </a:prstGeom>
          <a:noFill/>
        </p:spPr>
        <p:txBody>
          <a:bodyPr wrap="square" rtlCol="0">
            <a:spAutoFit/>
          </a:bodyPr>
          <a:lstStyle/>
          <a:p>
            <a:r>
              <a:rPr lang="en-US" dirty="0" smtClean="0"/>
              <a:t>One example, a faster readout based on the token approach.</a:t>
            </a:r>
            <a:endParaRPr lang="en-US" dirty="0"/>
          </a:p>
        </p:txBody>
      </p:sp>
      <p:sp>
        <p:nvSpPr>
          <p:cNvPr id="4" name="TextBox 3"/>
          <p:cNvSpPr txBox="1"/>
          <p:nvPr/>
        </p:nvSpPr>
        <p:spPr>
          <a:xfrm>
            <a:off x="8133877" y="937518"/>
            <a:ext cx="3829523" cy="5078313"/>
          </a:xfrm>
          <a:prstGeom prst="rect">
            <a:avLst/>
          </a:prstGeom>
          <a:noFill/>
        </p:spPr>
        <p:txBody>
          <a:bodyPr wrap="square" rtlCol="0">
            <a:spAutoFit/>
          </a:bodyPr>
          <a:lstStyle/>
          <a:p>
            <a:pPr marL="285750" indent="-285750">
              <a:buFont typeface="Arial" panose="020B0604020202020204" pitchFamily="34" charset="0"/>
              <a:buChar char="•"/>
            </a:pPr>
            <a:r>
              <a:rPr lang="en-US" dirty="0"/>
              <a:t>I</a:t>
            </a:r>
            <a:r>
              <a:rPr lang="en-US" dirty="0" smtClean="0"/>
              <a:t>f a pixel is hit the latch remains on for a few </a:t>
            </a:r>
            <a:r>
              <a:rPr lang="en-US" dirty="0" smtClean="0">
                <a:cs typeface="Arial" panose="020B0604020202020204" pitchFamily="34" charset="0"/>
              </a:rPr>
              <a:t>µs</a:t>
            </a:r>
          </a:p>
          <a:p>
            <a:pPr marL="285750" indent="-285750">
              <a:buFont typeface="Arial" panose="020B0604020202020204" pitchFamily="34" charset="0"/>
              <a:buChar char="•"/>
            </a:pPr>
            <a:r>
              <a:rPr lang="en-US" dirty="0">
                <a:cs typeface="Arial" panose="020B0604020202020204" pitchFamily="34" charset="0"/>
              </a:rPr>
              <a:t>I</a:t>
            </a:r>
            <a:r>
              <a:rPr lang="en-US" dirty="0" smtClean="0">
                <a:cs typeface="Arial" panose="020B0604020202020204" pitchFamily="34" charset="0"/>
              </a:rPr>
              <a:t>f a trigger arrives during that time then the latch is held active</a:t>
            </a:r>
          </a:p>
          <a:p>
            <a:pPr marL="285750" indent="-285750">
              <a:buFont typeface="Arial" panose="020B0604020202020204" pitchFamily="34" charset="0"/>
              <a:buChar char="•"/>
            </a:pPr>
            <a:r>
              <a:rPr lang="en-US" dirty="0" smtClean="0">
                <a:cs typeface="Arial" panose="020B0604020202020204" pitchFamily="34" charset="0"/>
              </a:rPr>
              <a:t>The token stops at the next active pixel and the pixel connects to the address generators.  Since this is a logic connection settling time is short compared to an analogue connection.  Plus only hit pixels get connected to the perimeter.  This is the big time saver over the current HFT PXL chip.</a:t>
            </a:r>
          </a:p>
          <a:p>
            <a:pPr marL="285750" indent="-285750">
              <a:buFont typeface="Arial" panose="020B0604020202020204" pitchFamily="34" charset="0"/>
              <a:buChar char="•"/>
            </a:pPr>
            <a:r>
              <a:rPr lang="en-US" dirty="0" smtClean="0">
                <a:cs typeface="Arial" panose="020B0604020202020204" pitchFamily="34" charset="0"/>
              </a:rPr>
              <a:t>The token is released and ripples through to next active pixel.  The pixel to pixel ripple through is very fast since it is local logic not requiring a clock.</a:t>
            </a:r>
            <a:endParaRPr lang="en-US" dirty="0"/>
          </a:p>
        </p:txBody>
      </p:sp>
      <p:sp>
        <p:nvSpPr>
          <p:cNvPr id="3" name="TextBox 2"/>
          <p:cNvSpPr txBox="1"/>
          <p:nvPr/>
        </p:nvSpPr>
        <p:spPr>
          <a:xfrm>
            <a:off x="775859" y="5791200"/>
            <a:ext cx="7148941" cy="369332"/>
          </a:xfrm>
          <a:prstGeom prst="rect">
            <a:avLst/>
          </a:prstGeom>
          <a:noFill/>
        </p:spPr>
        <p:txBody>
          <a:bodyPr wrap="square" rtlCol="0">
            <a:spAutoFit/>
          </a:bodyPr>
          <a:lstStyle/>
          <a:p>
            <a:r>
              <a:rPr lang="en-US" dirty="0" smtClean="0"/>
              <a:t>tokens, a concept used in hybrid technology, FPIX, 1999, Fermi Lab</a:t>
            </a:r>
            <a:endParaRPr lang="en-US" dirty="0"/>
          </a:p>
        </p:txBody>
      </p:sp>
    </p:spTree>
    <p:extLst>
      <p:ext uri="{BB962C8B-B14F-4D97-AF65-F5344CB8AC3E}">
        <p14:creationId xmlns:p14="http://schemas.microsoft.com/office/powerpoint/2010/main" val="4086505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0CBE4-C536-47F4-AEF6-E8F3895D3C32}" type="slidenum">
              <a:rPr lang="en-US" smtClean="0"/>
              <a:t>15</a:t>
            </a:fld>
            <a:endParaRPr lang="en-US"/>
          </a:p>
        </p:txBody>
      </p:sp>
      <p:sp>
        <p:nvSpPr>
          <p:cNvPr id="3" name="TextBox 2"/>
          <p:cNvSpPr txBox="1"/>
          <p:nvPr/>
        </p:nvSpPr>
        <p:spPr>
          <a:xfrm>
            <a:off x="1524000" y="304800"/>
            <a:ext cx="7010400" cy="6463308"/>
          </a:xfrm>
          <a:prstGeom prst="rect">
            <a:avLst/>
          </a:prstGeom>
          <a:noFill/>
        </p:spPr>
        <p:txBody>
          <a:bodyPr wrap="square" rtlCol="0">
            <a:spAutoFit/>
          </a:bodyPr>
          <a:lstStyle/>
          <a:p>
            <a:r>
              <a:rPr lang="en-US" dirty="0" smtClean="0"/>
              <a:t>The main point of the last slide was to show that with a discriminator on each pixel there are ways to read out a chip without interrogating each pixel from the perimeter of the chip and that greatly speeds up the readout of the chip.</a:t>
            </a:r>
          </a:p>
          <a:p>
            <a:endParaRPr lang="en-US" dirty="0"/>
          </a:p>
          <a:p>
            <a:r>
              <a:rPr lang="en-US" dirty="0" smtClean="0"/>
              <a:t>Walter Snoeys and Luciano at CERN are developing the ALPIDE chip which has an amplifier and discriminator on each pixel and also uses asynchronous (combinatorial) readout logic.  It accomplishes the same thing as the token approach, namely only hit pixels get clocked out to the periphery.</a:t>
            </a:r>
          </a:p>
          <a:p>
            <a:endParaRPr lang="en-US" dirty="0"/>
          </a:p>
          <a:p>
            <a:r>
              <a:rPr lang="en-US" dirty="0" smtClean="0"/>
              <a:t>See:</a:t>
            </a:r>
          </a:p>
          <a:p>
            <a:endParaRPr lang="en-US" dirty="0" smtClean="0"/>
          </a:p>
          <a:p>
            <a:r>
              <a:rPr lang="en-US" dirty="0" smtClean="0"/>
              <a:t>Marc Winter’s talk: “CMOS Pixel Sensors Developed for the ALICE-ITS Upgrade” Workshop on CMOS Active Pixel Sensors for Particle Tracking (CPIX14) 15-17 September 2014, University of Bonn</a:t>
            </a:r>
            <a:endParaRPr lang="en-US" dirty="0"/>
          </a:p>
          <a:p>
            <a:r>
              <a:rPr lang="en-US" dirty="0" smtClean="0">
                <a:hlinkClick r:id="rId2"/>
              </a:rPr>
              <a:t>http://indico.cern.ch/event/309449/session/20/contribution/9/material/slides/</a:t>
            </a:r>
            <a:endParaRPr lang="en-US" dirty="0" smtClean="0"/>
          </a:p>
          <a:p>
            <a:endParaRPr lang="en-US" dirty="0" smtClean="0"/>
          </a:p>
          <a:p>
            <a:r>
              <a:rPr lang="en-US" dirty="0" smtClean="0"/>
              <a:t>also:</a:t>
            </a:r>
          </a:p>
          <a:p>
            <a:r>
              <a:rPr lang="en-US" dirty="0" smtClean="0"/>
              <a:t>The ALICE Collaboration, J. Phys. G: </a:t>
            </a:r>
            <a:r>
              <a:rPr lang="en-US" dirty="0" err="1" smtClean="0"/>
              <a:t>Nucl</a:t>
            </a:r>
            <a:r>
              <a:rPr lang="en-US" dirty="0" smtClean="0"/>
              <a:t>. Part. Phys. 41 (2014) 087002, 2.5.4 ALPIDE, p. 22</a:t>
            </a:r>
            <a:endParaRPr lang="en-US" dirty="0"/>
          </a:p>
          <a:p>
            <a:endParaRPr lang="en-US" dirty="0"/>
          </a:p>
        </p:txBody>
      </p:sp>
    </p:spTree>
    <p:extLst>
      <p:ext uri="{BB962C8B-B14F-4D97-AF65-F5344CB8AC3E}">
        <p14:creationId xmlns:p14="http://schemas.microsoft.com/office/powerpoint/2010/main" val="1296858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0CBE4-C536-47F4-AEF6-E8F3895D3C32}" type="slidenum">
              <a:rPr lang="en-US" smtClean="0"/>
              <a:t>16</a:t>
            </a:fld>
            <a:endParaRPr lang="en-US"/>
          </a:p>
        </p:txBody>
      </p:sp>
      <p:sp>
        <p:nvSpPr>
          <p:cNvPr id="3" name="TextBox 2"/>
          <p:cNvSpPr txBox="1"/>
          <p:nvPr/>
        </p:nvSpPr>
        <p:spPr>
          <a:xfrm>
            <a:off x="1066800" y="150167"/>
            <a:ext cx="6324600" cy="1569660"/>
          </a:xfrm>
          <a:prstGeom prst="rect">
            <a:avLst/>
          </a:prstGeom>
          <a:noFill/>
        </p:spPr>
        <p:txBody>
          <a:bodyPr wrap="square" rtlCol="0">
            <a:spAutoFit/>
          </a:bodyPr>
          <a:lstStyle/>
          <a:p>
            <a:r>
              <a:rPr lang="en-US" sz="2400" dirty="0" smtClean="0"/>
              <a:t>Requirements for an on pixel discriminator</a:t>
            </a:r>
          </a:p>
          <a:p>
            <a:endParaRPr lang="en-US" dirty="0"/>
          </a:p>
          <a:p>
            <a:pPr marL="285750" indent="-285750">
              <a:buFont typeface="Arial" panose="020B0604020202020204" pitchFamily="34" charset="0"/>
              <a:buChar char="•"/>
            </a:pPr>
            <a:r>
              <a:rPr lang="en-US" dirty="0" smtClean="0"/>
              <a:t>Need more signal for operation with a simple on pixel discriminator.  This is required to overcome variations in discriminator thresholds.</a:t>
            </a:r>
            <a:endParaRPr lang="en-US" dirty="0"/>
          </a:p>
        </p:txBody>
      </p:sp>
      <p:sp>
        <p:nvSpPr>
          <p:cNvPr id="4" name="TextBox 3"/>
          <p:cNvSpPr txBox="1"/>
          <p:nvPr/>
        </p:nvSpPr>
        <p:spPr>
          <a:xfrm>
            <a:off x="990600" y="1752600"/>
            <a:ext cx="6477000" cy="4247317"/>
          </a:xfrm>
          <a:prstGeom prst="rect">
            <a:avLst/>
          </a:prstGeom>
          <a:noFill/>
        </p:spPr>
        <p:txBody>
          <a:bodyPr wrap="square" rtlCol="0">
            <a:spAutoFit/>
          </a:bodyPr>
          <a:lstStyle/>
          <a:p>
            <a:r>
              <a:rPr lang="en-US" dirty="0" smtClean="0"/>
              <a:t>Two options being studied</a:t>
            </a:r>
          </a:p>
          <a:p>
            <a:endParaRPr lang="en-US" dirty="0"/>
          </a:p>
          <a:p>
            <a:pPr marL="342900" indent="-342900">
              <a:buFont typeface="+mj-lt"/>
              <a:buAutoNum type="arabicPeriod"/>
            </a:pPr>
            <a:r>
              <a:rPr lang="en-US" dirty="0" smtClean="0"/>
              <a:t>Deep p-well so that both p channel and n channel FETs can be placed in the pixel.  Better amplifies that can provide a larger signal require both p and n channel FETs.  With traditional CMOS technology only n channel FETs can be used.</a:t>
            </a:r>
          </a:p>
          <a:p>
            <a:pPr marL="342900" indent="-342900">
              <a:buFont typeface="+mj-lt"/>
              <a:buAutoNum type="arabicPeriod"/>
            </a:pPr>
            <a:r>
              <a:rPr lang="en-US" dirty="0" smtClean="0"/>
              <a:t>3D technology where the amplifiers and other electronics are in one layer and the sensor silicon is a separate layer directly bonded and coupled to the electronics layer.  This is in the same spirit as earlier hybrid pixel designs, but the coupling technology provides higher pixel densities than can be achieved with traditional bump bonding.  By having a separate sensor silicon one can use a thicker high resistive silicon and full depletion to produce a larger signal.  Also, both NMOS and PMOS is available for the Read Out Integrated Circuit (ROIC).</a:t>
            </a:r>
            <a:endParaRPr lang="en-US" dirty="0"/>
          </a:p>
        </p:txBody>
      </p:sp>
      <p:pic>
        <p:nvPicPr>
          <p:cNvPr id="6" name="Picture 5"/>
          <p:cNvPicPr>
            <a:picLocks noChangeAspect="1"/>
          </p:cNvPicPr>
          <p:nvPr/>
        </p:nvPicPr>
        <p:blipFill>
          <a:blip r:embed="rId2"/>
          <a:stretch>
            <a:fillRect/>
          </a:stretch>
        </p:blipFill>
        <p:spPr>
          <a:xfrm>
            <a:off x="7429499" y="556622"/>
            <a:ext cx="4530481" cy="2667000"/>
          </a:xfrm>
          <a:prstGeom prst="rect">
            <a:avLst/>
          </a:prstGeom>
        </p:spPr>
      </p:pic>
      <p:sp>
        <p:nvSpPr>
          <p:cNvPr id="7" name="TextBox 6"/>
          <p:cNvSpPr txBox="1"/>
          <p:nvPr/>
        </p:nvSpPr>
        <p:spPr>
          <a:xfrm>
            <a:off x="11466786" y="504439"/>
            <a:ext cx="491881" cy="461665"/>
          </a:xfrm>
          <a:prstGeom prst="rect">
            <a:avLst/>
          </a:prstGeom>
          <a:noFill/>
        </p:spPr>
        <p:txBody>
          <a:bodyPr wrap="square" rtlCol="0">
            <a:spAutoFit/>
          </a:bodyPr>
          <a:lstStyle/>
          <a:p>
            <a:r>
              <a:rPr lang="en-US" sz="2400" dirty="0" smtClean="0">
                <a:sym typeface="Symbol" panose="05050102010706020507" pitchFamily="18" charset="2"/>
              </a:rPr>
              <a:t></a:t>
            </a:r>
            <a:endParaRPr lang="en-US" sz="2400" dirty="0"/>
          </a:p>
        </p:txBody>
      </p:sp>
      <p:sp>
        <p:nvSpPr>
          <p:cNvPr id="8" name="TextBox 7"/>
          <p:cNvSpPr txBox="1"/>
          <p:nvPr/>
        </p:nvSpPr>
        <p:spPr>
          <a:xfrm>
            <a:off x="990600" y="6071081"/>
            <a:ext cx="10287000" cy="938719"/>
          </a:xfrm>
          <a:prstGeom prst="rect">
            <a:avLst/>
          </a:prstGeom>
          <a:noFill/>
        </p:spPr>
        <p:txBody>
          <a:bodyPr wrap="square" rtlCol="0">
            <a:spAutoFit/>
          </a:bodyPr>
          <a:lstStyle/>
          <a:p>
            <a:r>
              <a:rPr lang="en-US" sz="1100" dirty="0" smtClean="0">
                <a:sym typeface="Symbol" panose="05050102010706020507" pitchFamily="18" charset="2"/>
              </a:rPr>
              <a:t> Fig. from </a:t>
            </a:r>
            <a:r>
              <a:rPr lang="en-US" sz="1100" dirty="0" smtClean="0"/>
              <a:t>Marc </a:t>
            </a:r>
            <a:r>
              <a:rPr lang="en-US" sz="1100" dirty="0"/>
              <a:t>Winter’s talk: “CMOS Pixel Sensors Developed for the ALICE-ITS Upgrade” Workshop on CMOS Active Pixel Sensors for Particle Tracking (CPIX14) 15-17 September 2014, University of Bonn</a:t>
            </a:r>
          </a:p>
          <a:p>
            <a:r>
              <a:rPr lang="en-US" sz="1100" dirty="0" smtClean="0">
                <a:sym typeface="Symbol" panose="05050102010706020507" pitchFamily="18" charset="2"/>
              </a:rPr>
              <a:t> Fig. from Grzegorz Deptuch’s talk: “MAPS are for amateurs, professionals do 3D” </a:t>
            </a:r>
            <a:r>
              <a:rPr lang="en-US" sz="1100" dirty="0"/>
              <a:t>Workshop on CMOS Active Pixel Sensors for Particle Tracking (CPIX14) 15-17 September 2014, University of Bonn</a:t>
            </a:r>
          </a:p>
          <a:p>
            <a:endParaRPr lang="en-US" sz="11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4683" y="3730185"/>
            <a:ext cx="4190918" cy="1834333"/>
          </a:xfrm>
          <a:prstGeom prst="rect">
            <a:avLst/>
          </a:prstGeom>
        </p:spPr>
      </p:pic>
      <p:sp>
        <p:nvSpPr>
          <p:cNvPr id="10" name="TextBox 9"/>
          <p:cNvSpPr txBox="1"/>
          <p:nvPr/>
        </p:nvSpPr>
        <p:spPr>
          <a:xfrm>
            <a:off x="11440155" y="3506926"/>
            <a:ext cx="508001" cy="461665"/>
          </a:xfrm>
          <a:prstGeom prst="rect">
            <a:avLst/>
          </a:prstGeom>
          <a:noFill/>
        </p:spPr>
        <p:txBody>
          <a:bodyPr wrap="square" rtlCol="0">
            <a:spAutoFit/>
          </a:bodyPr>
          <a:lstStyle/>
          <a:p>
            <a:r>
              <a:rPr lang="en-US" sz="2400" dirty="0" smtClean="0">
                <a:sym typeface="Symbol" panose="05050102010706020507" pitchFamily="18" charset="2"/>
              </a:rPr>
              <a:t></a:t>
            </a:r>
            <a:endParaRPr lang="en-US" sz="2400" dirty="0"/>
          </a:p>
        </p:txBody>
      </p:sp>
    </p:spTree>
    <p:extLst>
      <p:ext uri="{BB962C8B-B14F-4D97-AF65-F5344CB8AC3E}">
        <p14:creationId xmlns:p14="http://schemas.microsoft.com/office/powerpoint/2010/main" val="1511536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0CBE4-C536-47F4-AEF6-E8F3895D3C32}" type="slidenum">
              <a:rPr lang="en-US" smtClean="0"/>
              <a:t>17</a:t>
            </a:fld>
            <a:endParaRPr lang="en-US" dirty="0"/>
          </a:p>
        </p:txBody>
      </p:sp>
      <p:sp>
        <p:nvSpPr>
          <p:cNvPr id="3" name="TextBox 2"/>
          <p:cNvSpPr txBox="1"/>
          <p:nvPr/>
        </p:nvSpPr>
        <p:spPr>
          <a:xfrm>
            <a:off x="1594339" y="123093"/>
            <a:ext cx="8387861" cy="646331"/>
          </a:xfrm>
          <a:prstGeom prst="rect">
            <a:avLst/>
          </a:prstGeom>
          <a:noFill/>
        </p:spPr>
        <p:txBody>
          <a:bodyPr wrap="square" rtlCol="0">
            <a:spAutoFit/>
          </a:bodyPr>
          <a:lstStyle/>
          <a:p>
            <a:r>
              <a:rPr lang="en-US" dirty="0" smtClean="0"/>
              <a:t>In conclusion the HFT PXL detector installed in STAR is providing excellent pointing resolution</a:t>
            </a:r>
            <a:endParaRPr lang="en-US" dirty="0"/>
          </a:p>
        </p:txBody>
      </p:sp>
      <p:pic>
        <p:nvPicPr>
          <p:cNvPr id="4" name="Picture 3"/>
          <p:cNvPicPr>
            <a:picLocks noChangeAspect="1"/>
          </p:cNvPicPr>
          <p:nvPr/>
        </p:nvPicPr>
        <p:blipFill>
          <a:blip r:embed="rId2"/>
          <a:stretch>
            <a:fillRect/>
          </a:stretch>
        </p:blipFill>
        <p:spPr>
          <a:xfrm>
            <a:off x="326440" y="823373"/>
            <a:ext cx="11218929" cy="2793481"/>
          </a:xfrm>
          <a:prstGeom prst="rect">
            <a:avLst/>
          </a:prstGeom>
        </p:spPr>
      </p:pic>
      <p:sp>
        <p:nvSpPr>
          <p:cNvPr id="5" name="TextBox 4"/>
          <p:cNvSpPr txBox="1"/>
          <p:nvPr/>
        </p:nvSpPr>
        <p:spPr>
          <a:xfrm>
            <a:off x="5491385" y="4112657"/>
            <a:ext cx="5862415" cy="1477328"/>
          </a:xfrm>
          <a:prstGeom prst="rect">
            <a:avLst/>
          </a:prstGeom>
          <a:noFill/>
        </p:spPr>
        <p:txBody>
          <a:bodyPr wrap="square" rtlCol="0">
            <a:spAutoFit/>
          </a:bodyPr>
          <a:lstStyle/>
          <a:p>
            <a:r>
              <a:rPr lang="en-US" dirty="0" smtClean="0"/>
              <a:t>Cosmic ray result</a:t>
            </a:r>
          </a:p>
          <a:p>
            <a:r>
              <a:rPr lang="en-US" dirty="0" smtClean="0"/>
              <a:t>Excellent half to half pointing, sub 30 </a:t>
            </a:r>
            <a:r>
              <a:rPr lang="en-US" dirty="0" smtClean="0">
                <a:sym typeface="Symbol" panose="05050102010706020507" pitchFamily="18" charset="2"/>
              </a:rPr>
              <a:t>m</a:t>
            </a:r>
          </a:p>
          <a:p>
            <a:r>
              <a:rPr lang="en-US" dirty="0" smtClean="0">
                <a:sym typeface="Symbol" panose="05050102010706020507" pitchFamily="18" charset="2"/>
              </a:rPr>
              <a:t>But after half to half alignment which was required to correct poor </a:t>
            </a:r>
            <a:r>
              <a:rPr lang="en-US" dirty="0">
                <a:sym typeface="Symbol" panose="05050102010706020507" pitchFamily="18" charset="2"/>
              </a:rPr>
              <a:t>reproducibility </a:t>
            </a:r>
            <a:r>
              <a:rPr lang="en-US" dirty="0" smtClean="0">
                <a:sym typeface="Symbol" panose="05050102010706020507" pitchFamily="18" charset="2"/>
              </a:rPr>
              <a:t>of kinematic mount seating</a:t>
            </a:r>
          </a:p>
          <a:p>
            <a:endParaRPr lang="en-US" dirty="0"/>
          </a:p>
        </p:txBody>
      </p:sp>
      <p:pic>
        <p:nvPicPr>
          <p:cNvPr id="6" name="Picture 5"/>
          <p:cNvPicPr>
            <a:picLocks noChangeAspect="1"/>
          </p:cNvPicPr>
          <p:nvPr/>
        </p:nvPicPr>
        <p:blipFill>
          <a:blip r:embed="rId3"/>
          <a:stretch>
            <a:fillRect/>
          </a:stretch>
        </p:blipFill>
        <p:spPr>
          <a:xfrm>
            <a:off x="1594339" y="4191788"/>
            <a:ext cx="2278805" cy="2265557"/>
          </a:xfrm>
          <a:prstGeom prst="rect">
            <a:avLst/>
          </a:prstGeom>
        </p:spPr>
      </p:pic>
      <p:cxnSp>
        <p:nvCxnSpPr>
          <p:cNvPr id="8" name="Straight Connector 7"/>
          <p:cNvCxnSpPr/>
          <p:nvPr/>
        </p:nvCxnSpPr>
        <p:spPr>
          <a:xfrm>
            <a:off x="1267326" y="4376454"/>
            <a:ext cx="3039979" cy="197989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557554" y="3616854"/>
            <a:ext cx="385425" cy="310462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00213" y="4561120"/>
            <a:ext cx="169068" cy="369332"/>
          </a:xfrm>
          <a:prstGeom prst="rect">
            <a:avLst/>
          </a:prstGeom>
          <a:noFill/>
        </p:spPr>
        <p:txBody>
          <a:bodyPr wrap="square" rtlCol="0">
            <a:spAutoFit/>
          </a:bodyPr>
          <a:lstStyle/>
          <a:p>
            <a:r>
              <a:rPr lang="en-US" dirty="0" smtClean="0">
                <a:solidFill>
                  <a:srgbClr val="FF0000"/>
                </a:solidFill>
              </a:rPr>
              <a:t>X</a:t>
            </a:r>
            <a:endParaRPr lang="en-US" dirty="0">
              <a:solidFill>
                <a:srgbClr val="FF0000"/>
              </a:solidFill>
            </a:endParaRPr>
          </a:p>
        </p:txBody>
      </p:sp>
      <p:sp>
        <p:nvSpPr>
          <p:cNvPr id="18" name="Rectangle 17"/>
          <p:cNvSpPr/>
          <p:nvPr/>
        </p:nvSpPr>
        <p:spPr>
          <a:xfrm>
            <a:off x="2633558" y="4760100"/>
            <a:ext cx="304892" cy="369332"/>
          </a:xfrm>
          <a:prstGeom prst="rect">
            <a:avLst/>
          </a:prstGeom>
        </p:spPr>
        <p:txBody>
          <a:bodyPr wrap="none">
            <a:spAutoFit/>
          </a:bodyPr>
          <a:lstStyle/>
          <a:p>
            <a:r>
              <a:rPr lang="en-US" dirty="0" smtClean="0">
                <a:solidFill>
                  <a:srgbClr val="00B0F0"/>
                </a:solidFill>
              </a:rPr>
              <a:t>X</a:t>
            </a:r>
            <a:endParaRPr lang="en-US" dirty="0">
              <a:solidFill>
                <a:srgbClr val="00B0F0"/>
              </a:solidFill>
            </a:endParaRPr>
          </a:p>
        </p:txBody>
      </p:sp>
      <p:sp>
        <p:nvSpPr>
          <p:cNvPr id="19" name="Rectangle 18"/>
          <p:cNvSpPr/>
          <p:nvPr/>
        </p:nvSpPr>
        <p:spPr>
          <a:xfrm>
            <a:off x="2282612" y="4955234"/>
            <a:ext cx="304892" cy="369332"/>
          </a:xfrm>
          <a:prstGeom prst="rect">
            <a:avLst/>
          </a:prstGeom>
        </p:spPr>
        <p:txBody>
          <a:bodyPr wrap="none">
            <a:spAutoFit/>
          </a:bodyPr>
          <a:lstStyle/>
          <a:p>
            <a:r>
              <a:rPr lang="en-US" dirty="0">
                <a:solidFill>
                  <a:srgbClr val="FF0000"/>
                </a:solidFill>
              </a:rPr>
              <a:t>X</a:t>
            </a:r>
          </a:p>
        </p:txBody>
      </p:sp>
      <p:sp>
        <p:nvSpPr>
          <p:cNvPr id="20" name="Rectangle 19"/>
          <p:cNvSpPr/>
          <p:nvPr/>
        </p:nvSpPr>
        <p:spPr>
          <a:xfrm>
            <a:off x="2868672" y="5324566"/>
            <a:ext cx="304892" cy="369332"/>
          </a:xfrm>
          <a:prstGeom prst="rect">
            <a:avLst/>
          </a:prstGeom>
        </p:spPr>
        <p:txBody>
          <a:bodyPr wrap="none">
            <a:spAutoFit/>
          </a:bodyPr>
          <a:lstStyle/>
          <a:p>
            <a:r>
              <a:rPr lang="en-US" dirty="0">
                <a:solidFill>
                  <a:srgbClr val="00B0F0"/>
                </a:solidFill>
              </a:rPr>
              <a:t>X</a:t>
            </a:r>
          </a:p>
        </p:txBody>
      </p:sp>
      <p:sp>
        <p:nvSpPr>
          <p:cNvPr id="21" name="Rectangle 20"/>
          <p:cNvSpPr/>
          <p:nvPr/>
        </p:nvSpPr>
        <p:spPr>
          <a:xfrm>
            <a:off x="2533468" y="5519700"/>
            <a:ext cx="304892" cy="369332"/>
          </a:xfrm>
          <a:prstGeom prst="rect">
            <a:avLst/>
          </a:prstGeom>
        </p:spPr>
        <p:txBody>
          <a:bodyPr wrap="none">
            <a:spAutoFit/>
          </a:bodyPr>
          <a:lstStyle/>
          <a:p>
            <a:r>
              <a:rPr lang="en-US" dirty="0">
                <a:solidFill>
                  <a:srgbClr val="FF0000"/>
                </a:solidFill>
              </a:rPr>
              <a:t>X</a:t>
            </a:r>
          </a:p>
        </p:txBody>
      </p:sp>
      <p:sp>
        <p:nvSpPr>
          <p:cNvPr id="22" name="Rectangle 21"/>
          <p:cNvSpPr/>
          <p:nvPr/>
        </p:nvSpPr>
        <p:spPr>
          <a:xfrm>
            <a:off x="2450000" y="6154099"/>
            <a:ext cx="304892" cy="369332"/>
          </a:xfrm>
          <a:prstGeom prst="rect">
            <a:avLst/>
          </a:prstGeom>
        </p:spPr>
        <p:txBody>
          <a:bodyPr wrap="none">
            <a:spAutoFit/>
          </a:bodyPr>
          <a:lstStyle/>
          <a:p>
            <a:r>
              <a:rPr lang="en-US" dirty="0">
                <a:solidFill>
                  <a:srgbClr val="FF0000"/>
                </a:solidFill>
              </a:rPr>
              <a:t>X</a:t>
            </a:r>
          </a:p>
        </p:txBody>
      </p:sp>
      <p:sp>
        <p:nvSpPr>
          <p:cNvPr id="16" name="Rectangle 15"/>
          <p:cNvSpPr/>
          <p:nvPr/>
        </p:nvSpPr>
        <p:spPr>
          <a:xfrm>
            <a:off x="4634318" y="5736247"/>
            <a:ext cx="5606962" cy="646331"/>
          </a:xfrm>
          <a:prstGeom prst="rect">
            <a:avLst/>
          </a:prstGeom>
        </p:spPr>
        <p:txBody>
          <a:bodyPr wrap="square">
            <a:spAutoFit/>
          </a:bodyPr>
          <a:lstStyle/>
          <a:p>
            <a:r>
              <a:rPr lang="en-US" dirty="0" err="1" smtClean="0"/>
              <a:t>Xs</a:t>
            </a:r>
            <a:r>
              <a:rPr lang="en-US" dirty="0" smtClean="0"/>
              <a:t> shows how hits are selected for projective distance of closest approach comparison</a:t>
            </a:r>
            <a:endParaRPr lang="en-US" dirty="0"/>
          </a:p>
        </p:txBody>
      </p:sp>
      <p:sp>
        <p:nvSpPr>
          <p:cNvPr id="7" name="TextBox 6"/>
          <p:cNvSpPr txBox="1"/>
          <p:nvPr/>
        </p:nvSpPr>
        <p:spPr>
          <a:xfrm>
            <a:off x="8305800" y="6356350"/>
            <a:ext cx="1828800" cy="369332"/>
          </a:xfrm>
          <a:prstGeom prst="rect">
            <a:avLst/>
          </a:prstGeom>
          <a:noFill/>
        </p:spPr>
        <p:txBody>
          <a:bodyPr wrap="square" rtlCol="0">
            <a:spAutoFit/>
          </a:bodyPr>
          <a:lstStyle/>
          <a:p>
            <a:r>
              <a:rPr lang="en-US" dirty="0" smtClean="0">
                <a:solidFill>
                  <a:srgbClr val="FF0000"/>
                </a:solidFill>
              </a:rPr>
              <a:t>AND</a:t>
            </a:r>
            <a:r>
              <a:rPr lang="en-US" dirty="0" smtClean="0"/>
              <a:t> </a:t>
            </a:r>
            <a:endParaRPr lang="en-US" dirty="0"/>
          </a:p>
        </p:txBody>
      </p:sp>
      <p:cxnSp>
        <p:nvCxnSpPr>
          <p:cNvPr id="11" name="Straight Arrow Connector 10"/>
          <p:cNvCxnSpPr/>
          <p:nvPr/>
        </p:nvCxnSpPr>
        <p:spPr>
          <a:xfrm>
            <a:off x="8991600" y="6382578"/>
            <a:ext cx="0" cy="33889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187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0CBE4-C536-47F4-AEF6-E8F3895D3C32}" type="slidenum">
              <a:rPr lang="en-US" smtClean="0"/>
              <a:t>18</a:t>
            </a:fld>
            <a:endParaRPr lang="en-US"/>
          </a:p>
        </p:txBody>
      </p:sp>
      <p:sp>
        <p:nvSpPr>
          <p:cNvPr id="3" name="TextBox 2"/>
          <p:cNvSpPr txBox="1"/>
          <p:nvPr/>
        </p:nvSpPr>
        <p:spPr>
          <a:xfrm>
            <a:off x="2667000" y="1524000"/>
            <a:ext cx="7239000" cy="923330"/>
          </a:xfrm>
          <a:prstGeom prst="rect">
            <a:avLst/>
          </a:prstGeom>
          <a:noFill/>
        </p:spPr>
        <p:txBody>
          <a:bodyPr wrap="square" rtlCol="0">
            <a:spAutoFit/>
          </a:bodyPr>
          <a:lstStyle/>
          <a:p>
            <a:r>
              <a:rPr lang="en-US" dirty="0" smtClean="0"/>
              <a:t>We are well positioned with our quick change mechanics to take advantage of expected new pixel technologies that </a:t>
            </a:r>
            <a:r>
              <a:rPr lang="en-US" dirty="0" smtClean="0"/>
              <a:t>will both allow operation </a:t>
            </a:r>
            <a:r>
              <a:rPr lang="en-US" dirty="0" smtClean="0"/>
              <a:t>at increased luminosities and </a:t>
            </a:r>
            <a:r>
              <a:rPr lang="en-US" dirty="0" smtClean="0"/>
              <a:t>use </a:t>
            </a:r>
            <a:r>
              <a:rPr lang="en-US" dirty="0" smtClean="0"/>
              <a:t>of pixel information in trigger decisions.</a:t>
            </a:r>
            <a:endParaRPr lang="en-US" dirty="0"/>
          </a:p>
        </p:txBody>
      </p:sp>
    </p:spTree>
    <p:extLst>
      <p:ext uri="{BB962C8B-B14F-4D97-AF65-F5344CB8AC3E}">
        <p14:creationId xmlns:p14="http://schemas.microsoft.com/office/powerpoint/2010/main" val="2990587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0CBE4-C536-47F4-AEF6-E8F3895D3C32}" type="slidenum">
              <a:rPr lang="en-US" smtClean="0"/>
              <a:t>19</a:t>
            </a:fld>
            <a:endParaRPr lang="en-US"/>
          </a:p>
        </p:txBody>
      </p:sp>
      <p:sp>
        <p:nvSpPr>
          <p:cNvPr id="3" name="TextBox 2"/>
          <p:cNvSpPr txBox="1"/>
          <p:nvPr/>
        </p:nvSpPr>
        <p:spPr>
          <a:xfrm>
            <a:off x="1752600" y="1219200"/>
            <a:ext cx="4572000" cy="369332"/>
          </a:xfrm>
          <a:prstGeom prst="rect">
            <a:avLst/>
          </a:prstGeom>
          <a:noFill/>
        </p:spPr>
        <p:txBody>
          <a:bodyPr wrap="square" rtlCol="0">
            <a:spAutoFit/>
          </a:bodyPr>
          <a:lstStyle/>
          <a:p>
            <a:r>
              <a:rPr lang="en-US" dirty="0" smtClean="0"/>
              <a:t>backup</a:t>
            </a:r>
            <a:endParaRPr lang="en-US" dirty="0"/>
          </a:p>
        </p:txBody>
      </p:sp>
    </p:spTree>
    <p:extLst>
      <p:ext uri="{BB962C8B-B14F-4D97-AF65-F5344CB8AC3E}">
        <p14:creationId xmlns:p14="http://schemas.microsoft.com/office/powerpoint/2010/main" val="3062614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0CBE4-C536-47F4-AEF6-E8F3895D3C32}" type="slidenum">
              <a:rPr lang="en-US" smtClean="0"/>
              <a:t>2</a:t>
            </a:fld>
            <a:endParaRPr lang="en-US"/>
          </a:p>
        </p:txBody>
      </p:sp>
      <p:sp>
        <p:nvSpPr>
          <p:cNvPr id="3" name="TextBox 2"/>
          <p:cNvSpPr txBox="1"/>
          <p:nvPr/>
        </p:nvSpPr>
        <p:spPr>
          <a:xfrm>
            <a:off x="2514600" y="457200"/>
            <a:ext cx="4800600" cy="3139321"/>
          </a:xfrm>
          <a:prstGeom prst="rect">
            <a:avLst/>
          </a:prstGeom>
          <a:noFill/>
        </p:spPr>
        <p:txBody>
          <a:bodyPr wrap="square" rtlCol="0">
            <a:spAutoFit/>
          </a:bodyPr>
          <a:lstStyle/>
          <a:p>
            <a:r>
              <a:rPr lang="en-US" dirty="0" smtClean="0"/>
              <a:t>Outline</a:t>
            </a:r>
            <a:endParaRPr lang="en-US" dirty="0" smtClean="0"/>
          </a:p>
          <a:p>
            <a:endParaRPr lang="en-US" dirty="0"/>
          </a:p>
          <a:p>
            <a:pPr marL="285750" indent="-285750">
              <a:buFont typeface="Arial" panose="020B0604020202020204" pitchFamily="34" charset="0"/>
              <a:buChar char="•"/>
            </a:pPr>
            <a:r>
              <a:rPr lang="en-US" dirty="0" smtClean="0"/>
              <a:t>Introduction, </a:t>
            </a:r>
            <a:r>
              <a:rPr lang="en-US" dirty="0" smtClean="0"/>
              <a:t>description </a:t>
            </a:r>
            <a:r>
              <a:rPr lang="en-US" dirty="0" smtClean="0"/>
              <a:t>of HFT PXL and purpose</a:t>
            </a:r>
          </a:p>
          <a:p>
            <a:pPr marL="285750" indent="-285750">
              <a:buFont typeface="Arial" panose="020B0604020202020204" pitchFamily="34" charset="0"/>
              <a:buChar char="•"/>
            </a:pPr>
            <a:r>
              <a:rPr lang="en-US" dirty="0" smtClean="0"/>
              <a:t>Requirements and fit </a:t>
            </a:r>
            <a:r>
              <a:rPr lang="en-US" dirty="0" smtClean="0"/>
              <a:t>to MAPS </a:t>
            </a:r>
            <a:r>
              <a:rPr lang="en-US" dirty="0" smtClean="0"/>
              <a:t>technology </a:t>
            </a:r>
          </a:p>
          <a:p>
            <a:pPr marL="285750" indent="-285750">
              <a:buFont typeface="Arial" panose="020B0604020202020204" pitchFamily="34" charset="0"/>
              <a:buChar char="•"/>
            </a:pPr>
            <a:r>
              <a:rPr lang="en-US" dirty="0" smtClean="0"/>
              <a:t>Credit the IPHC </a:t>
            </a:r>
            <a:r>
              <a:rPr lang="en-US" dirty="0" smtClean="0"/>
              <a:t>group that developed the </a:t>
            </a:r>
            <a:r>
              <a:rPr lang="en-US" dirty="0" smtClean="0"/>
              <a:t>detector chip</a:t>
            </a:r>
            <a:endParaRPr lang="en-US" dirty="0" smtClean="0"/>
          </a:p>
          <a:p>
            <a:pPr marL="285750" indent="-285750">
              <a:buFont typeface="Arial" panose="020B0604020202020204" pitchFamily="34" charset="0"/>
              <a:buChar char="•"/>
            </a:pPr>
            <a:r>
              <a:rPr lang="en-US" dirty="0" smtClean="0"/>
              <a:t> Briefly cover how </a:t>
            </a:r>
            <a:r>
              <a:rPr lang="en-US" dirty="0" smtClean="0"/>
              <a:t>the chip</a:t>
            </a:r>
            <a:r>
              <a:rPr lang="en-US" dirty="0" smtClean="0"/>
              <a:t> </a:t>
            </a:r>
            <a:r>
              <a:rPr lang="en-US" dirty="0" smtClean="0"/>
              <a:t>works</a:t>
            </a:r>
          </a:p>
          <a:p>
            <a:pPr marL="285750" indent="-285750">
              <a:buFont typeface="Arial" panose="020B0604020202020204" pitchFamily="34" charset="0"/>
              <a:buChar char="•"/>
            </a:pPr>
            <a:r>
              <a:rPr lang="en-US" dirty="0" smtClean="0"/>
              <a:t>What we can expect in detector chip development and how </a:t>
            </a:r>
            <a:r>
              <a:rPr lang="en-US" dirty="0" smtClean="0"/>
              <a:t>it can benefit STAR</a:t>
            </a: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67330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0CBE4-C536-47F4-AEF6-E8F3895D3C32}" type="slidenum">
              <a:rPr lang="en-US" smtClean="0"/>
              <a:t>20</a:t>
            </a:fld>
            <a:endParaRPr lang="en-US"/>
          </a:p>
        </p:txBody>
      </p:sp>
      <p:sp>
        <p:nvSpPr>
          <p:cNvPr id="3" name="TextBox 2"/>
          <p:cNvSpPr txBox="1"/>
          <p:nvPr/>
        </p:nvSpPr>
        <p:spPr>
          <a:xfrm>
            <a:off x="1219200" y="914400"/>
            <a:ext cx="6934200" cy="830997"/>
          </a:xfrm>
          <a:prstGeom prst="rect">
            <a:avLst/>
          </a:prstGeom>
          <a:noFill/>
        </p:spPr>
        <p:txBody>
          <a:bodyPr wrap="square" rtlCol="0">
            <a:spAutoFit/>
          </a:bodyPr>
          <a:lstStyle/>
          <a:p>
            <a:r>
              <a:rPr lang="en-US" dirty="0" smtClean="0"/>
              <a:t>Deptuch chip: 400 </a:t>
            </a:r>
            <a:r>
              <a:rPr lang="en-US" dirty="0" err="1" smtClean="0"/>
              <a:t>mW</a:t>
            </a:r>
            <a:r>
              <a:rPr lang="en-US" dirty="0" smtClean="0"/>
              <a:t> or 100 </a:t>
            </a:r>
            <a:r>
              <a:rPr lang="en-US" dirty="0" err="1" smtClean="0"/>
              <a:t>mW</a:t>
            </a:r>
            <a:r>
              <a:rPr lang="en-US" dirty="0" smtClean="0"/>
              <a:t>/cm</a:t>
            </a:r>
            <a:r>
              <a:rPr lang="en-US" baseline="30000" dirty="0" smtClean="0"/>
              <a:t>2</a:t>
            </a:r>
          </a:p>
          <a:p>
            <a:endParaRPr lang="en-US" baseline="30000" dirty="0"/>
          </a:p>
          <a:p>
            <a:r>
              <a:rPr lang="en-US" dirty="0" smtClean="0"/>
              <a:t>ALPIDE: 50 </a:t>
            </a:r>
            <a:r>
              <a:rPr lang="en-US" dirty="0" err="1" smtClean="0"/>
              <a:t>nW</a:t>
            </a:r>
            <a:r>
              <a:rPr lang="en-US" dirty="0" smtClean="0"/>
              <a:t>/pixel  or 48 </a:t>
            </a:r>
            <a:r>
              <a:rPr lang="en-US" dirty="0" err="1" smtClean="0"/>
              <a:t>mW</a:t>
            </a:r>
            <a:r>
              <a:rPr lang="en-US" dirty="0" smtClean="0"/>
              <a:t> for 980</a:t>
            </a:r>
            <a:r>
              <a:rPr lang="en-US" baseline="30000" dirty="0" smtClean="0"/>
              <a:t>2</a:t>
            </a:r>
            <a:r>
              <a:rPr lang="en-US" dirty="0" smtClean="0"/>
              <a:t> pixels</a:t>
            </a:r>
            <a:endParaRPr lang="en-US" dirty="0"/>
          </a:p>
        </p:txBody>
      </p:sp>
    </p:spTree>
    <p:extLst>
      <p:ext uri="{BB962C8B-B14F-4D97-AF65-F5344CB8AC3E}">
        <p14:creationId xmlns:p14="http://schemas.microsoft.com/office/powerpoint/2010/main" val="1709830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0CBE4-C536-47F4-AEF6-E8F3895D3C32}" type="slidenum">
              <a:rPr lang="en-US" smtClean="0"/>
              <a:t>21</a:t>
            </a:fld>
            <a:endParaRPr lang="en-US"/>
          </a:p>
        </p:txBody>
      </p:sp>
      <p:sp>
        <p:nvSpPr>
          <p:cNvPr id="5" name="TextBox 4"/>
          <p:cNvSpPr txBox="1"/>
          <p:nvPr/>
        </p:nvSpPr>
        <p:spPr>
          <a:xfrm>
            <a:off x="990600" y="4446825"/>
            <a:ext cx="9146671" cy="523220"/>
          </a:xfrm>
          <a:prstGeom prst="rect">
            <a:avLst/>
          </a:prstGeom>
          <a:noFill/>
        </p:spPr>
        <p:txBody>
          <a:bodyPr wrap="none" rtlCol="0">
            <a:spAutoFit/>
          </a:bodyPr>
          <a:lstStyle/>
          <a:p>
            <a:r>
              <a:rPr lang="en-US" sz="1400" dirty="0"/>
              <a:t>P</a:t>
            </a:r>
            <a:r>
              <a:rPr lang="en-US" sz="1400" dirty="0" smtClean="0"/>
              <a:t>ileup hit density will be increasing with luminosity further compromising the ability  to correctly associate hits with tracks.</a:t>
            </a:r>
          </a:p>
          <a:p>
            <a:r>
              <a:rPr lang="en-US" sz="1400" dirty="0" smtClean="0"/>
              <a:t>The solution is reduced readout time/integration time for accumulating pileup hits.</a:t>
            </a:r>
            <a:endParaRPr lang="en-US" sz="1400" dirty="0"/>
          </a:p>
        </p:txBody>
      </p:sp>
      <p:sp>
        <p:nvSpPr>
          <p:cNvPr id="6" name="TextBox 5"/>
          <p:cNvSpPr txBox="1"/>
          <p:nvPr/>
        </p:nvSpPr>
        <p:spPr>
          <a:xfrm>
            <a:off x="990600" y="2529888"/>
            <a:ext cx="6326860" cy="369332"/>
          </a:xfrm>
          <a:prstGeom prst="rect">
            <a:avLst/>
          </a:prstGeom>
          <a:noFill/>
        </p:spPr>
        <p:txBody>
          <a:bodyPr wrap="none" rtlCol="0">
            <a:spAutoFit/>
          </a:bodyPr>
          <a:lstStyle/>
          <a:p>
            <a:r>
              <a:rPr lang="en-US" dirty="0" smtClean="0"/>
              <a:t>Roughly where we are now with the HFT PXL at current luminosity</a:t>
            </a:r>
            <a:endParaRPr lang="en-US" dirty="0"/>
          </a:p>
        </p:txBody>
      </p:sp>
      <p:sp>
        <p:nvSpPr>
          <p:cNvPr id="10" name="TextBox 9"/>
          <p:cNvSpPr txBox="1"/>
          <p:nvPr/>
        </p:nvSpPr>
        <p:spPr>
          <a:xfrm>
            <a:off x="3216594" y="2878419"/>
            <a:ext cx="6705600" cy="338554"/>
          </a:xfrm>
          <a:prstGeom prst="rect">
            <a:avLst/>
          </a:prstGeom>
          <a:noFill/>
        </p:spPr>
        <p:txBody>
          <a:bodyPr wrap="square" rtlCol="0">
            <a:spAutoFit/>
          </a:bodyPr>
          <a:lstStyle/>
          <a:p>
            <a:r>
              <a:rPr lang="en-US" sz="1600" dirty="0" smtClean="0"/>
              <a:t>combined position uncertainty between a track and a hit on the inner layer</a:t>
            </a:r>
            <a:endParaRPr lang="en-US" sz="1600" dirty="0"/>
          </a:p>
        </p:txBody>
      </p:sp>
      <p:sp>
        <p:nvSpPr>
          <p:cNvPr id="12" name="TextBox 11"/>
          <p:cNvSpPr txBox="1"/>
          <p:nvPr/>
        </p:nvSpPr>
        <p:spPr>
          <a:xfrm>
            <a:off x="3192946" y="3296522"/>
            <a:ext cx="6408254" cy="338554"/>
          </a:xfrm>
          <a:prstGeom prst="rect">
            <a:avLst/>
          </a:prstGeom>
          <a:noFill/>
        </p:spPr>
        <p:txBody>
          <a:bodyPr wrap="square" rtlCol="0">
            <a:spAutoFit/>
          </a:bodyPr>
          <a:lstStyle/>
          <a:p>
            <a:r>
              <a:rPr lang="en-US" sz="1600" dirty="0" smtClean="0"/>
              <a:t>hit density on the inner layer, scales with luminosity and integration time</a:t>
            </a:r>
            <a:endParaRPr lang="en-US" sz="1600" dirty="0"/>
          </a:p>
        </p:txBody>
      </p:sp>
      <p:sp>
        <p:nvSpPr>
          <p:cNvPr id="13" name="TextBox 12"/>
          <p:cNvSpPr txBox="1"/>
          <p:nvPr/>
        </p:nvSpPr>
        <p:spPr>
          <a:xfrm>
            <a:off x="3216594" y="3828643"/>
            <a:ext cx="7010400" cy="338554"/>
          </a:xfrm>
          <a:prstGeom prst="rect">
            <a:avLst/>
          </a:prstGeom>
          <a:noFill/>
        </p:spPr>
        <p:txBody>
          <a:bodyPr wrap="square" rtlCol="0">
            <a:spAutoFit/>
          </a:bodyPr>
          <a:lstStyle/>
          <a:p>
            <a:r>
              <a:rPr lang="en-US" sz="1600" dirty="0" smtClean="0"/>
              <a:t>probability of correctly associating the hit with the track</a:t>
            </a:r>
            <a:endParaRPr lang="en-US" sz="1600" dirty="0"/>
          </a:p>
        </p:txBody>
      </p:sp>
      <p:pic>
        <p:nvPicPr>
          <p:cNvPr id="3" name="Picture 2"/>
          <p:cNvPicPr>
            <a:picLocks noChangeAspect="1"/>
          </p:cNvPicPr>
          <p:nvPr/>
        </p:nvPicPr>
        <p:blipFill>
          <a:blip r:embed="rId2"/>
          <a:stretch>
            <a:fillRect/>
          </a:stretch>
        </p:blipFill>
        <p:spPr>
          <a:xfrm>
            <a:off x="977462" y="2945299"/>
            <a:ext cx="2012738" cy="1476008"/>
          </a:xfrm>
          <a:prstGeom prst="rect">
            <a:avLst/>
          </a:prstGeom>
        </p:spPr>
      </p:pic>
      <p:sp>
        <p:nvSpPr>
          <p:cNvPr id="9" name="TextBox 8"/>
          <p:cNvSpPr txBox="1"/>
          <p:nvPr/>
        </p:nvSpPr>
        <p:spPr>
          <a:xfrm>
            <a:off x="663894" y="2081007"/>
            <a:ext cx="5105400" cy="369332"/>
          </a:xfrm>
          <a:prstGeom prst="rect">
            <a:avLst/>
          </a:prstGeom>
          <a:noFill/>
        </p:spPr>
        <p:txBody>
          <a:bodyPr wrap="square" rtlCol="0">
            <a:spAutoFit/>
          </a:bodyPr>
          <a:lstStyle/>
          <a:p>
            <a:r>
              <a:rPr lang="en-US" dirty="0" smtClean="0"/>
              <a:t>Reduce pileup and improve hit to track association</a:t>
            </a:r>
            <a:endParaRPr lang="en-US" dirty="0"/>
          </a:p>
        </p:txBody>
      </p:sp>
    </p:spTree>
    <p:extLst>
      <p:ext uri="{BB962C8B-B14F-4D97-AF65-F5344CB8AC3E}">
        <p14:creationId xmlns:p14="http://schemas.microsoft.com/office/powerpoint/2010/main" val="2609401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hft_prop_title_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75" y="2573339"/>
            <a:ext cx="241300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p:cNvSpPr>
            <a:spLocks noGrp="1"/>
          </p:cNvSpPr>
          <p:nvPr>
            <p:ph type="title"/>
          </p:nvPr>
        </p:nvSpPr>
        <p:spPr>
          <a:xfrm>
            <a:off x="1828800" y="76200"/>
            <a:ext cx="7620000" cy="488950"/>
          </a:xfrm>
        </p:spPr>
        <p:txBody>
          <a:bodyPr>
            <a:normAutofit fontScale="90000"/>
          </a:bodyPr>
          <a:lstStyle/>
          <a:p>
            <a:r>
              <a:rPr lang="en-US" altLang="en-US" sz="3200" dirty="0" smtClean="0">
                <a:latin typeface="Arial" panose="020B0604020202020204" pitchFamily="34" charset="0"/>
                <a:cs typeface="Arial" panose="020B0604020202020204" pitchFamily="34" charset="0"/>
              </a:rPr>
              <a:t>HFT PXL </a:t>
            </a:r>
            <a:r>
              <a:rPr lang="en-US" altLang="en-US" sz="3200" dirty="0">
                <a:latin typeface="Arial" panose="020B0604020202020204" pitchFamily="34" charset="0"/>
                <a:cs typeface="Arial" panose="020B0604020202020204" pitchFamily="34" charset="0"/>
              </a:rPr>
              <a:t>in STAR Inner Detector Upgrades</a:t>
            </a:r>
          </a:p>
        </p:txBody>
      </p:sp>
      <p:sp>
        <p:nvSpPr>
          <p:cNvPr id="10244" name="Text Box 6"/>
          <p:cNvSpPr txBox="1">
            <a:spLocks noChangeArrowheads="1"/>
          </p:cNvSpPr>
          <p:nvPr/>
        </p:nvSpPr>
        <p:spPr bwMode="auto">
          <a:xfrm>
            <a:off x="7696200" y="762000"/>
            <a:ext cx="30480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buFont typeface="Wingdings" panose="05000000000000000000" pitchFamily="2" charset="2"/>
              <a:buNone/>
            </a:pPr>
            <a:r>
              <a:rPr lang="en-US" altLang="en-US" sz="1400"/>
              <a:t>TPC – Time Projection Chamber</a:t>
            </a:r>
          </a:p>
          <a:p>
            <a:pPr eaLnBrk="1" hangingPunct="1">
              <a:buFont typeface="Wingdings" panose="05000000000000000000" pitchFamily="2" charset="2"/>
              <a:buNone/>
            </a:pPr>
            <a:r>
              <a:rPr lang="en-US" altLang="en-US" sz="1400"/>
              <a:t>(main tracking detector in STAR)</a:t>
            </a:r>
          </a:p>
          <a:p>
            <a:pPr eaLnBrk="1" hangingPunct="1">
              <a:buFont typeface="Wingdings" panose="05000000000000000000" pitchFamily="2" charset="2"/>
              <a:buNone/>
            </a:pPr>
            <a:endParaRPr lang="en-US" altLang="en-US" sz="1400" i="1"/>
          </a:p>
          <a:p>
            <a:pPr eaLnBrk="1" hangingPunct="1">
              <a:buFont typeface="Wingdings" panose="05000000000000000000" pitchFamily="2" charset="2"/>
              <a:buNone/>
            </a:pPr>
            <a:r>
              <a:rPr lang="en-US" altLang="en-US" sz="1400" i="1"/>
              <a:t>HFT – Heavy Flavor Tracker</a:t>
            </a:r>
          </a:p>
          <a:p>
            <a:pPr eaLnBrk="1" hangingPunct="1">
              <a:buSzPct val="75000"/>
              <a:buFont typeface="Wingdings" panose="05000000000000000000" pitchFamily="2" charset="2"/>
              <a:buChar char="l"/>
            </a:pPr>
            <a:r>
              <a:rPr lang="en-US" altLang="en-US" sz="1400"/>
              <a:t>SSD – Silicon Strip Detector</a:t>
            </a:r>
          </a:p>
          <a:p>
            <a:pPr lvl="1" eaLnBrk="1" hangingPunct="1">
              <a:buSzPct val="75000"/>
              <a:buFont typeface="Wingdings" panose="05000000000000000000" pitchFamily="2" charset="2"/>
              <a:buChar char="l"/>
            </a:pPr>
            <a:r>
              <a:rPr lang="en-US" altLang="en-US" sz="1200"/>
              <a:t>r = 22 cm</a:t>
            </a:r>
          </a:p>
          <a:p>
            <a:pPr eaLnBrk="1" hangingPunct="1">
              <a:buSzPct val="75000"/>
              <a:buFont typeface="Wingdings" panose="05000000000000000000" pitchFamily="2" charset="2"/>
              <a:buChar char="l"/>
            </a:pPr>
            <a:r>
              <a:rPr lang="en-US" altLang="en-US" sz="1400"/>
              <a:t>IST – Inner Silicon Tracker</a:t>
            </a:r>
          </a:p>
          <a:p>
            <a:pPr lvl="1" eaLnBrk="1" hangingPunct="1">
              <a:buSzPct val="75000"/>
              <a:buFont typeface="Wingdings" panose="05000000000000000000" pitchFamily="2" charset="2"/>
              <a:buChar char="l"/>
            </a:pPr>
            <a:r>
              <a:rPr lang="en-US" altLang="en-US" sz="1200"/>
              <a:t>r = 14 cm</a:t>
            </a:r>
          </a:p>
          <a:p>
            <a:pPr eaLnBrk="1" hangingPunct="1">
              <a:buSzPct val="75000"/>
              <a:buFont typeface="Wingdings" panose="05000000000000000000" pitchFamily="2" charset="2"/>
              <a:buChar char="l"/>
            </a:pPr>
            <a:r>
              <a:rPr lang="en-US" altLang="en-US" sz="1400"/>
              <a:t>PXL – Pixel Detector </a:t>
            </a:r>
          </a:p>
          <a:p>
            <a:pPr lvl="1" eaLnBrk="1" hangingPunct="1">
              <a:buSzPct val="75000"/>
              <a:buFont typeface="Wingdings" panose="05000000000000000000" pitchFamily="2" charset="2"/>
              <a:buChar char="l"/>
            </a:pPr>
            <a:r>
              <a:rPr lang="en-US" altLang="en-US" sz="1200"/>
              <a:t>r = 2.8, 8 cm</a:t>
            </a:r>
          </a:p>
        </p:txBody>
      </p:sp>
      <p:sp>
        <p:nvSpPr>
          <p:cNvPr id="10245" name="TextBox 6"/>
          <p:cNvSpPr txBox="1">
            <a:spLocks noChangeArrowheads="1"/>
          </p:cNvSpPr>
          <p:nvPr/>
        </p:nvSpPr>
        <p:spPr bwMode="auto">
          <a:xfrm>
            <a:off x="1752600" y="5029200"/>
            <a:ext cx="6256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2000">
                <a:solidFill>
                  <a:srgbClr val="0000FF"/>
                </a:solidFill>
              </a:rPr>
              <a:t>We track inward from the TPC with graded resolution:</a:t>
            </a:r>
          </a:p>
        </p:txBody>
      </p:sp>
      <p:sp>
        <p:nvSpPr>
          <p:cNvPr id="10246" name="TextBox 8"/>
          <p:cNvSpPr txBox="1">
            <a:spLocks noChangeArrowheads="1"/>
          </p:cNvSpPr>
          <p:nvPr/>
        </p:nvSpPr>
        <p:spPr bwMode="auto">
          <a:xfrm>
            <a:off x="2095500" y="5638801"/>
            <a:ext cx="800100" cy="46196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a:t>TPC</a:t>
            </a:r>
          </a:p>
        </p:txBody>
      </p:sp>
      <p:sp>
        <p:nvSpPr>
          <p:cNvPr id="10247" name="TextBox 9"/>
          <p:cNvSpPr txBox="1">
            <a:spLocks noChangeArrowheads="1"/>
          </p:cNvSpPr>
          <p:nvPr/>
        </p:nvSpPr>
        <p:spPr bwMode="auto">
          <a:xfrm>
            <a:off x="3754438" y="5638801"/>
            <a:ext cx="817562" cy="46196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a:t>SSD</a:t>
            </a:r>
          </a:p>
        </p:txBody>
      </p:sp>
      <p:sp>
        <p:nvSpPr>
          <p:cNvPr id="10248" name="TextBox 10"/>
          <p:cNvSpPr txBox="1">
            <a:spLocks noChangeArrowheads="1"/>
          </p:cNvSpPr>
          <p:nvPr/>
        </p:nvSpPr>
        <p:spPr bwMode="auto">
          <a:xfrm>
            <a:off x="5429250" y="5638801"/>
            <a:ext cx="661988" cy="46196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a:t>IST</a:t>
            </a:r>
          </a:p>
        </p:txBody>
      </p:sp>
      <p:sp>
        <p:nvSpPr>
          <p:cNvPr id="10249" name="TextBox 11"/>
          <p:cNvSpPr txBox="1">
            <a:spLocks noChangeArrowheads="1"/>
          </p:cNvSpPr>
          <p:nvPr/>
        </p:nvSpPr>
        <p:spPr bwMode="auto">
          <a:xfrm>
            <a:off x="6962776" y="5638801"/>
            <a:ext cx="766763" cy="46196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a:t>PXL</a:t>
            </a:r>
          </a:p>
        </p:txBody>
      </p:sp>
      <p:sp>
        <p:nvSpPr>
          <p:cNvPr id="13" name="Right Arrow 12"/>
          <p:cNvSpPr/>
          <p:nvPr/>
        </p:nvSpPr>
        <p:spPr>
          <a:xfrm>
            <a:off x="2895600" y="5791200"/>
            <a:ext cx="838200" cy="1524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ight Arrow 13"/>
          <p:cNvSpPr/>
          <p:nvPr/>
        </p:nvSpPr>
        <p:spPr>
          <a:xfrm>
            <a:off x="4572000" y="5791200"/>
            <a:ext cx="838200" cy="1524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ight Arrow 14"/>
          <p:cNvSpPr/>
          <p:nvPr/>
        </p:nvSpPr>
        <p:spPr>
          <a:xfrm>
            <a:off x="6105525" y="5791200"/>
            <a:ext cx="838200" cy="1524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53" name="TextBox 15"/>
          <p:cNvSpPr txBox="1">
            <a:spLocks noChangeArrowheads="1"/>
          </p:cNvSpPr>
          <p:nvPr/>
        </p:nvSpPr>
        <p:spPr bwMode="auto">
          <a:xfrm>
            <a:off x="2895600" y="55626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1600"/>
              <a:t>~1mm</a:t>
            </a:r>
          </a:p>
        </p:txBody>
      </p:sp>
      <p:sp>
        <p:nvSpPr>
          <p:cNvPr id="10254" name="TextBox 16"/>
          <p:cNvSpPr txBox="1">
            <a:spLocks noChangeArrowheads="1"/>
          </p:cNvSpPr>
          <p:nvPr/>
        </p:nvSpPr>
        <p:spPr bwMode="auto">
          <a:xfrm>
            <a:off x="4495801" y="5562600"/>
            <a:ext cx="931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1600"/>
              <a:t>~300µm</a:t>
            </a:r>
          </a:p>
        </p:txBody>
      </p:sp>
      <p:sp>
        <p:nvSpPr>
          <p:cNvPr id="10255" name="TextBox 17"/>
          <p:cNvSpPr txBox="1">
            <a:spLocks noChangeArrowheads="1"/>
          </p:cNvSpPr>
          <p:nvPr/>
        </p:nvSpPr>
        <p:spPr bwMode="auto">
          <a:xfrm>
            <a:off x="6019801" y="5562600"/>
            <a:ext cx="936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1600"/>
              <a:t>~250µm</a:t>
            </a:r>
          </a:p>
        </p:txBody>
      </p:sp>
      <p:sp>
        <p:nvSpPr>
          <p:cNvPr id="19" name="Right Arrow 18"/>
          <p:cNvSpPr/>
          <p:nvPr/>
        </p:nvSpPr>
        <p:spPr>
          <a:xfrm>
            <a:off x="7734300" y="5791200"/>
            <a:ext cx="838200" cy="1524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57" name="TextBox 20"/>
          <p:cNvSpPr txBox="1">
            <a:spLocks noChangeArrowheads="1"/>
          </p:cNvSpPr>
          <p:nvPr/>
        </p:nvSpPr>
        <p:spPr bwMode="auto">
          <a:xfrm>
            <a:off x="7696201" y="5562600"/>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1600"/>
              <a:t>&lt;30µm</a:t>
            </a:r>
          </a:p>
        </p:txBody>
      </p:sp>
      <p:sp>
        <p:nvSpPr>
          <p:cNvPr id="21" name="Oval 20"/>
          <p:cNvSpPr/>
          <p:nvPr/>
        </p:nvSpPr>
        <p:spPr>
          <a:xfrm>
            <a:off x="6477000" y="5257800"/>
            <a:ext cx="1752600" cy="1143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59" name="Picture 22" descr="Picture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838200"/>
            <a:ext cx="60325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p:cNvSpPr/>
          <p:nvPr/>
        </p:nvSpPr>
        <p:spPr>
          <a:xfrm>
            <a:off x="7543800" y="2362200"/>
            <a:ext cx="2514600" cy="6096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61" name="Rectangle 1"/>
          <p:cNvSpPr>
            <a:spLocks noChangeArrowheads="1"/>
          </p:cNvSpPr>
          <p:nvPr/>
        </p:nvSpPr>
        <p:spPr bwMode="auto">
          <a:xfrm>
            <a:off x="7794625" y="4876801"/>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sz="1200" u="sng"/>
              <a:t>Direct topological reconstruction of Charm</a:t>
            </a:r>
          </a:p>
        </p:txBody>
      </p:sp>
      <p:sp>
        <p:nvSpPr>
          <p:cNvPr id="10262" name="TextBox 19"/>
          <p:cNvSpPr txBox="1">
            <a:spLocks noChangeArrowheads="1"/>
          </p:cNvSpPr>
          <p:nvPr/>
        </p:nvSpPr>
        <p:spPr bwMode="auto">
          <a:xfrm>
            <a:off x="8582026" y="5326063"/>
            <a:ext cx="881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2000"/>
              <a:t>vertex</a:t>
            </a:r>
          </a:p>
        </p:txBody>
      </p:sp>
      <p:sp>
        <p:nvSpPr>
          <p:cNvPr id="25" name="Oval 24"/>
          <p:cNvSpPr/>
          <p:nvPr/>
        </p:nvSpPr>
        <p:spPr>
          <a:xfrm>
            <a:off x="8855076" y="5718175"/>
            <a:ext cx="333375" cy="2984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Slide Number Placeholder 1"/>
          <p:cNvSpPr>
            <a:spLocks noGrp="1"/>
          </p:cNvSpPr>
          <p:nvPr>
            <p:ph type="sldNum" sz="quarter" idx="12"/>
          </p:nvPr>
        </p:nvSpPr>
        <p:spPr/>
        <p:txBody>
          <a:bodyPr/>
          <a:lstStyle/>
          <a:p>
            <a:fld id="{F170CBE4-C536-47F4-AEF6-E8F3895D3C32}" type="slidenum">
              <a:rPr lang="en-US" smtClean="0"/>
              <a:t>3</a:t>
            </a:fld>
            <a:endParaRPr lang="en-US"/>
          </a:p>
        </p:txBody>
      </p:sp>
    </p:spTree>
    <p:extLst>
      <p:ext uri="{BB962C8B-B14F-4D97-AF65-F5344CB8AC3E}">
        <p14:creationId xmlns:p14="http://schemas.microsoft.com/office/powerpoint/2010/main" val="3346095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8428" y="3165297"/>
            <a:ext cx="4218961" cy="3517483"/>
          </a:xfrm>
          <a:prstGeom prst="rect">
            <a:avLst/>
          </a:prstGeom>
        </p:spPr>
      </p:pic>
      <p:pic>
        <p:nvPicPr>
          <p:cNvPr id="11266" name="Picture 2"/>
          <p:cNvPicPr>
            <a:picLocks noChangeAspect="1" noChangeArrowheads="1"/>
          </p:cNvPicPr>
          <p:nvPr/>
        </p:nvPicPr>
        <p:blipFill>
          <a:blip r:embed="rId3">
            <a:lum bright="28000" contrast="42000"/>
            <a:extLst>
              <a:ext uri="{28A0092B-C50C-407E-A947-70E740481C1C}">
                <a14:useLocalDpi xmlns:a14="http://schemas.microsoft.com/office/drawing/2010/main" val="0"/>
              </a:ext>
            </a:extLst>
          </a:blip>
          <a:srcRect/>
          <a:stretch>
            <a:fillRect/>
          </a:stretch>
        </p:blipFill>
        <p:spPr bwMode="auto">
          <a:xfrm>
            <a:off x="5791200" y="762001"/>
            <a:ext cx="41910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p:cNvSpPr>
          <p:nvPr/>
        </p:nvSpPr>
        <p:spPr bwMode="auto">
          <a:xfrm>
            <a:off x="1981200" y="76200"/>
            <a:ext cx="7620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ヒラギノ角ゴ Pro W3"/>
                <a:cs typeface="ヒラギノ角ゴ Pro W3"/>
              </a:defRPr>
            </a:lvl1pPr>
            <a:lvl2pPr marL="742950" indent="-285750" defTabSz="457200" eaLnBrk="0" hangingPunct="0">
              <a:defRPr sz="2400">
                <a:solidFill>
                  <a:schemeClr val="tx1"/>
                </a:solidFill>
                <a:latin typeface="Arial" panose="020B0604020202020204" pitchFamily="34" charset="0"/>
                <a:ea typeface="ヒラギノ角ゴ Pro W3"/>
                <a:cs typeface="ヒラギノ角ゴ Pro W3"/>
              </a:defRPr>
            </a:lvl2pPr>
            <a:lvl3pPr marL="1143000" indent="-228600" defTabSz="457200" eaLnBrk="0" hangingPunct="0">
              <a:defRPr sz="2400">
                <a:solidFill>
                  <a:schemeClr val="tx1"/>
                </a:solidFill>
                <a:latin typeface="Arial" panose="020B0604020202020204" pitchFamily="34" charset="0"/>
                <a:ea typeface="ヒラギノ角ゴ Pro W3"/>
                <a:cs typeface="ヒラギノ角ゴ Pro W3"/>
              </a:defRPr>
            </a:lvl3pPr>
            <a:lvl4pPr marL="1600200" indent="-228600" defTabSz="457200" eaLnBrk="0" hangingPunct="0">
              <a:defRPr sz="2400">
                <a:solidFill>
                  <a:schemeClr val="tx1"/>
                </a:solidFill>
                <a:latin typeface="Arial" panose="020B0604020202020204" pitchFamily="34" charset="0"/>
                <a:ea typeface="ヒラギノ角ゴ Pro W3"/>
                <a:cs typeface="ヒラギノ角ゴ Pro W3"/>
              </a:defRPr>
            </a:lvl4pPr>
            <a:lvl5pPr marL="2057400" indent="-228600" defTabSz="457200" eaLnBrk="0" hangingPunct="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en-US" altLang="en-US" sz="3200"/>
              <a:t>PXL Detector Design</a:t>
            </a:r>
          </a:p>
        </p:txBody>
      </p:sp>
      <p:sp>
        <p:nvSpPr>
          <p:cNvPr id="11268" name="Rectangle 7"/>
          <p:cNvSpPr>
            <a:spLocks noChangeArrowheads="1"/>
          </p:cNvSpPr>
          <p:nvPr/>
        </p:nvSpPr>
        <p:spPr bwMode="auto">
          <a:xfrm>
            <a:off x="1828800" y="1295400"/>
            <a:ext cx="3352800" cy="59055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9pPr>
          </a:lstStyle>
          <a:p>
            <a:pPr eaLnBrk="1" hangingPunct="1">
              <a:spcBef>
                <a:spcPts val="1125"/>
              </a:spcBef>
              <a:buClr>
                <a:srgbClr val="009999"/>
              </a:buClr>
              <a:buSzPct val="100000"/>
            </a:pPr>
            <a:r>
              <a:rPr lang="en-GB" altLang="en-US" sz="1600"/>
              <a:t>Mechanical support with kinematic mounts (insertion side)</a:t>
            </a:r>
          </a:p>
        </p:txBody>
      </p:sp>
      <p:sp>
        <p:nvSpPr>
          <p:cNvPr id="11269" name="Text Box 24"/>
          <p:cNvSpPr txBox="1">
            <a:spLocks noChangeArrowheads="1"/>
          </p:cNvSpPr>
          <p:nvPr/>
        </p:nvSpPr>
        <p:spPr bwMode="auto">
          <a:xfrm>
            <a:off x="6400800" y="3286126"/>
            <a:ext cx="3711272" cy="1477328"/>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1800" b="1" dirty="0">
                <a:solidFill>
                  <a:srgbClr val="0000FF"/>
                </a:solidFill>
              </a:rPr>
              <a:t>Insertion from one side</a:t>
            </a:r>
          </a:p>
          <a:p>
            <a:pPr eaLnBrk="1" hangingPunct="1"/>
            <a:r>
              <a:rPr lang="en-US" altLang="en-US" sz="1800" b="1" dirty="0">
                <a:solidFill>
                  <a:srgbClr val="0000FF"/>
                </a:solidFill>
              </a:rPr>
              <a:t>2 layers</a:t>
            </a:r>
          </a:p>
          <a:p>
            <a:pPr eaLnBrk="1" hangingPunct="1"/>
            <a:r>
              <a:rPr lang="en-US" altLang="en-US" sz="1800" b="1" dirty="0">
                <a:solidFill>
                  <a:srgbClr val="0000FF"/>
                </a:solidFill>
              </a:rPr>
              <a:t>5 sectors / half (10 sectors total)</a:t>
            </a:r>
          </a:p>
          <a:p>
            <a:pPr eaLnBrk="1" hangingPunct="1"/>
            <a:r>
              <a:rPr lang="en-US" altLang="en-US" sz="1800" b="1" dirty="0">
                <a:solidFill>
                  <a:srgbClr val="0000FF"/>
                </a:solidFill>
              </a:rPr>
              <a:t>4 </a:t>
            </a:r>
            <a:r>
              <a:rPr lang="en-US" altLang="en-US" sz="1800" b="1" dirty="0" smtClean="0">
                <a:solidFill>
                  <a:srgbClr val="0000FF"/>
                </a:solidFill>
              </a:rPr>
              <a:t>ladders/sector</a:t>
            </a:r>
          </a:p>
          <a:p>
            <a:pPr eaLnBrk="1" hangingPunct="1"/>
            <a:r>
              <a:rPr lang="en-US" altLang="en-US" sz="1800" b="1" dirty="0" smtClean="0">
                <a:solidFill>
                  <a:srgbClr val="0000FF"/>
                </a:solidFill>
              </a:rPr>
              <a:t>5 ladder weight 11.2 </a:t>
            </a:r>
            <a:r>
              <a:rPr lang="en-US" altLang="en-US" sz="1800" b="1" dirty="0" err="1" smtClean="0">
                <a:solidFill>
                  <a:srgbClr val="0000FF"/>
                </a:solidFill>
              </a:rPr>
              <a:t>gm</a:t>
            </a:r>
            <a:endParaRPr lang="en-US" altLang="en-US" sz="1800" b="1" dirty="0">
              <a:solidFill>
                <a:srgbClr val="0000FF"/>
              </a:solidFill>
            </a:endParaRPr>
          </a:p>
        </p:txBody>
      </p:sp>
      <p:sp>
        <p:nvSpPr>
          <p:cNvPr id="19" name="Rectangle 18"/>
          <p:cNvSpPr/>
          <p:nvPr/>
        </p:nvSpPr>
        <p:spPr>
          <a:xfrm>
            <a:off x="6324600" y="6143625"/>
            <a:ext cx="27432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1272" name="Group 24"/>
          <p:cNvGrpSpPr>
            <a:grpSpLocks/>
          </p:cNvGrpSpPr>
          <p:nvPr/>
        </p:nvGrpSpPr>
        <p:grpSpPr bwMode="auto">
          <a:xfrm>
            <a:off x="4876801" y="5029200"/>
            <a:ext cx="5184775" cy="1066800"/>
            <a:chOff x="2208" y="3360"/>
            <a:chExt cx="3266" cy="672"/>
          </a:xfrm>
        </p:grpSpPr>
        <p:pic>
          <p:nvPicPr>
            <p:cNvPr id="11280" name="Picture 6"/>
            <p:cNvPicPr>
              <a:picLocks noChangeAspect="1" noChangeArrowheads="1"/>
            </p:cNvPicPr>
            <p:nvPr/>
          </p:nvPicPr>
          <p:blipFill>
            <a:blip r:embed="rId4" cstate="print">
              <a:lum bright="12000" contrast="36000"/>
              <a:extLst>
                <a:ext uri="{28A0092B-C50C-407E-A947-70E740481C1C}">
                  <a14:useLocalDpi xmlns:a14="http://schemas.microsoft.com/office/drawing/2010/main" val="0"/>
                </a:ext>
              </a:extLst>
            </a:blip>
            <a:srcRect/>
            <a:stretch>
              <a:fillRect/>
            </a:stretch>
          </p:blipFill>
          <p:spPr bwMode="auto">
            <a:xfrm>
              <a:off x="2208" y="3360"/>
              <a:ext cx="326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81" name="TextBox 19"/>
            <p:cNvSpPr txBox="1">
              <a:spLocks noChangeArrowheads="1"/>
            </p:cNvSpPr>
            <p:nvPr/>
          </p:nvSpPr>
          <p:spPr bwMode="auto">
            <a:xfrm>
              <a:off x="2640" y="3859"/>
              <a:ext cx="1796"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1200"/>
                <a:t>Aluminum conductor Ladder Flex Cable</a:t>
              </a:r>
            </a:p>
          </p:txBody>
        </p:sp>
      </p:grpSp>
      <p:sp>
        <p:nvSpPr>
          <p:cNvPr id="11273" name="Rectangle 5"/>
          <p:cNvSpPr>
            <a:spLocks noChangeArrowheads="1"/>
          </p:cNvSpPr>
          <p:nvPr/>
        </p:nvSpPr>
        <p:spPr bwMode="auto">
          <a:xfrm>
            <a:off x="4876800" y="4972051"/>
            <a:ext cx="51054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9pPr>
          </a:lstStyle>
          <a:p>
            <a:pPr eaLnBrk="1" hangingPunct="1">
              <a:spcBef>
                <a:spcPts val="1125"/>
              </a:spcBef>
              <a:buClr>
                <a:srgbClr val="009999"/>
              </a:buClr>
              <a:buSzPct val="100000"/>
            </a:pPr>
            <a:r>
              <a:rPr lang="en-GB" altLang="en-US" sz="1600"/>
              <a:t>Ladder with 10 MAPS sensors (approx. 2</a:t>
            </a:r>
            <a:r>
              <a:rPr lang="en-US" altLang="en-US" sz="1600"/>
              <a:t>×</a:t>
            </a:r>
            <a:r>
              <a:rPr lang="en-GB" altLang="en-US" sz="1600"/>
              <a:t>2 cm each) </a:t>
            </a:r>
          </a:p>
        </p:txBody>
      </p:sp>
      <p:sp>
        <p:nvSpPr>
          <p:cNvPr id="11274" name="Line 25"/>
          <p:cNvSpPr>
            <a:spLocks noChangeShapeType="1"/>
          </p:cNvSpPr>
          <p:nvPr/>
        </p:nvSpPr>
        <p:spPr bwMode="auto">
          <a:xfrm>
            <a:off x="5181600" y="1600200"/>
            <a:ext cx="2209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5" name="AutoShape 26"/>
          <p:cNvSpPr>
            <a:spLocks noChangeArrowheads="1"/>
          </p:cNvSpPr>
          <p:nvPr/>
        </p:nvSpPr>
        <p:spPr bwMode="auto">
          <a:xfrm rot="850008">
            <a:off x="3426282" y="5308020"/>
            <a:ext cx="1371600" cy="166688"/>
          </a:xfrm>
          <a:prstGeom prst="rightArrow">
            <a:avLst>
              <a:gd name="adj1" fmla="val 50000"/>
              <a:gd name="adj2" fmla="val 125447"/>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endParaRPr lang="en-US" altLang="en-US"/>
          </a:p>
        </p:txBody>
      </p:sp>
      <p:sp>
        <p:nvSpPr>
          <p:cNvPr id="11276" name="Rectangle 7"/>
          <p:cNvSpPr>
            <a:spLocks noChangeArrowheads="1"/>
          </p:cNvSpPr>
          <p:nvPr/>
        </p:nvSpPr>
        <p:spPr bwMode="auto">
          <a:xfrm>
            <a:off x="1752600" y="2362200"/>
            <a:ext cx="2590800" cy="59055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ヒラギノ角ゴ Pro W3"/>
                <a:cs typeface="ヒラギノ角ゴ Pro W3"/>
              </a:defRPr>
            </a:lvl9pPr>
          </a:lstStyle>
          <a:p>
            <a:pPr eaLnBrk="1" hangingPunct="1">
              <a:spcBef>
                <a:spcPts val="1125"/>
              </a:spcBef>
              <a:buClr>
                <a:srgbClr val="009999"/>
              </a:buClr>
              <a:buSzPct val="100000"/>
            </a:pPr>
            <a:r>
              <a:rPr lang="en-GB" altLang="en-US" sz="1600" dirty="0"/>
              <a:t>carbon </a:t>
            </a:r>
            <a:r>
              <a:rPr lang="en-GB" altLang="en-US" sz="1600" dirty="0" err="1"/>
              <a:t>fiber</a:t>
            </a:r>
            <a:r>
              <a:rPr lang="en-GB" altLang="en-US" sz="1600" dirty="0"/>
              <a:t> sector tubes </a:t>
            </a:r>
            <a:r>
              <a:rPr lang="en-GB" altLang="en-US" sz="1600" dirty="0" smtClean="0"/>
              <a:t>(260 </a:t>
            </a:r>
            <a:r>
              <a:rPr lang="en-US" altLang="en-US" sz="1600" dirty="0"/>
              <a:t>µ</a:t>
            </a:r>
            <a:r>
              <a:rPr lang="en-GB" altLang="en-US" sz="1600" dirty="0"/>
              <a:t>m thick)</a:t>
            </a:r>
          </a:p>
        </p:txBody>
      </p:sp>
      <p:sp>
        <p:nvSpPr>
          <p:cNvPr id="11277" name="Line 28"/>
          <p:cNvSpPr>
            <a:spLocks noChangeShapeType="1"/>
          </p:cNvSpPr>
          <p:nvPr/>
        </p:nvSpPr>
        <p:spPr bwMode="auto">
          <a:xfrm flipH="1">
            <a:off x="2919410" y="2971800"/>
            <a:ext cx="585789" cy="2057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8" name="Line 30"/>
          <p:cNvSpPr>
            <a:spLocks noChangeShapeType="1"/>
          </p:cNvSpPr>
          <p:nvPr/>
        </p:nvSpPr>
        <p:spPr bwMode="auto">
          <a:xfrm>
            <a:off x="5791200" y="6248400"/>
            <a:ext cx="3962400" cy="0"/>
          </a:xfrm>
          <a:prstGeom prst="line">
            <a:avLst/>
          </a:prstGeom>
          <a:noFill/>
          <a:ln w="158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9" name="Text Box 31"/>
          <p:cNvSpPr txBox="1">
            <a:spLocks noChangeArrowheads="1"/>
          </p:cNvSpPr>
          <p:nvPr/>
        </p:nvSpPr>
        <p:spPr bwMode="auto">
          <a:xfrm>
            <a:off x="7415214" y="6096000"/>
            <a:ext cx="738187"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1600"/>
              <a:t>20 cm</a:t>
            </a:r>
          </a:p>
        </p:txBody>
      </p:sp>
      <p:sp>
        <p:nvSpPr>
          <p:cNvPr id="2" name="Slide Number Placeholder 1"/>
          <p:cNvSpPr>
            <a:spLocks noGrp="1"/>
          </p:cNvSpPr>
          <p:nvPr>
            <p:ph type="sldNum" sz="quarter" idx="12"/>
          </p:nvPr>
        </p:nvSpPr>
        <p:spPr/>
        <p:txBody>
          <a:bodyPr/>
          <a:lstStyle/>
          <a:p>
            <a:fld id="{F170CBE4-C536-47F4-AEF6-E8F3895D3C32}" type="slidenum">
              <a:rPr lang="en-US" smtClean="0"/>
              <a:t>4</a:t>
            </a:fld>
            <a:endParaRPr lang="en-US"/>
          </a:p>
        </p:txBody>
      </p:sp>
    </p:spTree>
    <p:extLst>
      <p:ext uri="{BB962C8B-B14F-4D97-AF65-F5344CB8AC3E}">
        <p14:creationId xmlns:p14="http://schemas.microsoft.com/office/powerpoint/2010/main" val="1175391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09800" y="76200"/>
            <a:ext cx="7620000" cy="488950"/>
          </a:xfrm>
        </p:spPr>
        <p:txBody>
          <a:bodyPr>
            <a:normAutofit fontScale="90000"/>
          </a:bodyPr>
          <a:lstStyle/>
          <a:p>
            <a:r>
              <a:rPr lang="en-US" altLang="en-US" sz="3200" dirty="0" smtClean="0">
                <a:latin typeface="Arial" panose="020B0604020202020204" pitchFamily="34" charset="0"/>
                <a:cs typeface="Arial" panose="020B0604020202020204" pitchFamily="34" charset="0"/>
              </a:rPr>
              <a:t>PXL Detector </a:t>
            </a:r>
            <a:r>
              <a:rPr lang="en-US" altLang="en-US" sz="3200" dirty="0">
                <a:latin typeface="Arial" panose="020B0604020202020204" pitchFamily="34" charset="0"/>
                <a:cs typeface="Arial" panose="020B0604020202020204" pitchFamily="34" charset="0"/>
              </a:rPr>
              <a:t>Design Characteristics</a:t>
            </a:r>
          </a:p>
        </p:txBody>
      </p:sp>
      <p:graphicFrame>
        <p:nvGraphicFramePr>
          <p:cNvPr id="19495" name="Group 39"/>
          <p:cNvGraphicFramePr>
            <a:graphicFrameLocks noGrp="1"/>
          </p:cNvGraphicFramePr>
          <p:nvPr/>
        </p:nvGraphicFramePr>
        <p:xfrm>
          <a:off x="2667000" y="1090614"/>
          <a:ext cx="6781800" cy="4090989"/>
        </p:xfrm>
        <a:graphic>
          <a:graphicData uri="http://schemas.openxmlformats.org/drawingml/2006/table">
            <a:tbl>
              <a:tblPr/>
              <a:tblGrid>
                <a:gridCol w="3082161"/>
                <a:gridCol w="3699639"/>
              </a:tblGrid>
              <a:tr h="33536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chemeClr val="tx1"/>
                          </a:solidFill>
                          <a:effectLst/>
                          <a:latin typeface="+mn-lt"/>
                          <a:ea typeface="MS PGothic"/>
                          <a:cs typeface="ヒラギノ角ゴ Pro W3"/>
                        </a:rPr>
                        <a:t>DCA Pointing resolution</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rgbClr val="FF3300"/>
                          </a:solidFill>
                          <a:effectLst/>
                          <a:latin typeface="+mn-lt"/>
                          <a:ea typeface="MS PGothic"/>
                          <a:cs typeface="ヒラギノ角ゴ Pro W3"/>
                        </a:rPr>
                        <a:t>(12* </a:t>
                      </a:r>
                      <a:r>
                        <a:rPr kumimoji="1" lang="en-US" sz="1600" b="0" i="0" u="none" strike="noStrike" cap="none" normalizeH="0" baseline="0" dirty="0" smtClean="0">
                          <a:ln>
                            <a:noFill/>
                          </a:ln>
                          <a:solidFill>
                            <a:srgbClr val="FF3300"/>
                          </a:solidFill>
                          <a:effectLst/>
                          <a:latin typeface="+mn-lt"/>
                          <a:ea typeface="MS PGothic"/>
                          <a:cs typeface="ヒラギノ角ゴ Pro W3"/>
                          <a:sym typeface="Symbol" pitchFamily="18" charset="2"/>
                        </a:rPr>
                        <a:t> 24 </a:t>
                      </a:r>
                      <a:r>
                        <a:rPr kumimoji="1" lang="en-US" sz="1600" b="0" i="0" u="none" strike="noStrike" cap="none" normalizeH="0" baseline="0" dirty="0" err="1" smtClean="0">
                          <a:ln>
                            <a:noFill/>
                          </a:ln>
                          <a:solidFill>
                            <a:srgbClr val="FF3300"/>
                          </a:solidFill>
                          <a:effectLst/>
                          <a:latin typeface="+mn-lt"/>
                          <a:ea typeface="MS PGothic"/>
                          <a:cs typeface="ヒラギノ角ゴ Pro W3"/>
                          <a:sym typeface="Symbol" pitchFamily="18" charset="2"/>
                        </a:rPr>
                        <a:t>GeV</a:t>
                      </a:r>
                      <a:r>
                        <a:rPr kumimoji="1" lang="en-US" sz="1600" b="0" i="0" u="none" strike="noStrike" cap="none" normalizeH="0" baseline="0" dirty="0" smtClean="0">
                          <a:ln>
                            <a:noFill/>
                          </a:ln>
                          <a:solidFill>
                            <a:srgbClr val="FF3300"/>
                          </a:solidFill>
                          <a:effectLst/>
                          <a:latin typeface="+mn-lt"/>
                          <a:ea typeface="MS PGothic"/>
                          <a:cs typeface="ヒラギノ角ゴ Pro W3"/>
                          <a:sym typeface="Symbol" pitchFamily="18" charset="2"/>
                        </a:rPr>
                        <a:t>/</a:t>
                      </a:r>
                      <a:r>
                        <a:rPr kumimoji="1" lang="en-US" sz="1600" b="0" i="0" u="none" strike="noStrike" cap="none" normalizeH="0" baseline="0" dirty="0" err="1" smtClean="0">
                          <a:ln>
                            <a:noFill/>
                          </a:ln>
                          <a:solidFill>
                            <a:srgbClr val="FF3300"/>
                          </a:solidFill>
                          <a:effectLst/>
                          <a:latin typeface="+mn-lt"/>
                          <a:ea typeface="MS PGothic"/>
                          <a:cs typeface="ヒラギノ角ゴ Pro W3"/>
                          <a:sym typeface="Symbol" pitchFamily="18" charset="2"/>
                        </a:rPr>
                        <a:t>pc</a:t>
                      </a:r>
                      <a:r>
                        <a:rPr kumimoji="1" lang="en-US" sz="1600" b="0" i="0" u="none" strike="noStrike" cap="none" normalizeH="0" baseline="0" dirty="0" smtClean="0">
                          <a:ln>
                            <a:noFill/>
                          </a:ln>
                          <a:solidFill>
                            <a:srgbClr val="FF3300"/>
                          </a:solidFill>
                          <a:effectLst/>
                          <a:latin typeface="+mn-lt"/>
                          <a:ea typeface="MS PGothic"/>
                          <a:cs typeface="ヒラギノ角ゴ Pro W3"/>
                          <a:sym typeface="Symbol" pitchFamily="18" charset="2"/>
                        </a:rPr>
                        <a:t>) m</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046">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chemeClr val="tx1"/>
                          </a:solidFill>
                          <a:effectLst/>
                          <a:latin typeface="+mn-lt"/>
                          <a:ea typeface="MS PGothic"/>
                          <a:cs typeface="ヒラギノ角ゴ Pro W3"/>
                        </a:rPr>
                        <a:t>Layers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rgbClr val="FF3300"/>
                          </a:solidFill>
                          <a:effectLst/>
                          <a:latin typeface="+mn-lt"/>
                          <a:ea typeface="MS PGothic"/>
                          <a:cs typeface="ヒラギノ角ゴ Pro W3"/>
                        </a:rPr>
                        <a:t>Layer 1 at 2.8 cm radius</a:t>
                      </a:r>
                    </a:p>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chemeClr val="tx1"/>
                          </a:solidFill>
                          <a:effectLst/>
                          <a:latin typeface="+mn-lt"/>
                          <a:ea typeface="MS PGothic"/>
                          <a:cs typeface="ヒラギノ角ゴ Pro W3"/>
                        </a:rPr>
                        <a:t>Layer 2 at 8 cm radius</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chemeClr val="tx1"/>
                          </a:solidFill>
                          <a:effectLst/>
                          <a:latin typeface="+mn-lt"/>
                          <a:ea typeface="MS PGothic"/>
                          <a:cs typeface="ヒラギノ角ゴ Pro W3"/>
                        </a:rPr>
                        <a:t>Pixel size</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smtClean="0">
                          <a:ln>
                            <a:noFill/>
                          </a:ln>
                          <a:solidFill>
                            <a:schemeClr val="tx1"/>
                          </a:solidFill>
                          <a:effectLst/>
                          <a:latin typeface="+mn-lt"/>
                          <a:ea typeface="MS PGothic"/>
                          <a:cs typeface="ヒラギノ角ゴ Pro W3"/>
                        </a:rPr>
                        <a:t>20.7 </a:t>
                      </a:r>
                      <a:r>
                        <a:rPr kumimoji="1" lang="en-US" sz="1600" b="0" i="0" u="none" strike="noStrike" cap="none" normalizeH="0" baseline="0" smtClean="0">
                          <a:ln>
                            <a:noFill/>
                          </a:ln>
                          <a:solidFill>
                            <a:schemeClr val="tx1"/>
                          </a:solidFill>
                          <a:effectLst/>
                          <a:latin typeface="+mn-lt"/>
                          <a:ea typeface="MS PGothic"/>
                          <a:cs typeface="ヒラギノ角ゴ Pro W3"/>
                          <a:sym typeface="Symbol" pitchFamily="18" charset="2"/>
                        </a:rPr>
                        <a:t>m X </a:t>
                      </a:r>
                      <a:r>
                        <a:rPr kumimoji="1" lang="en-US" sz="1600" b="0" i="0" u="none" strike="noStrike" cap="none" normalizeH="0" baseline="0" smtClean="0">
                          <a:ln>
                            <a:noFill/>
                          </a:ln>
                          <a:solidFill>
                            <a:schemeClr val="tx1"/>
                          </a:solidFill>
                          <a:effectLst/>
                          <a:latin typeface="+mn-lt"/>
                          <a:ea typeface="MS PGothic"/>
                          <a:cs typeface="ヒラギノ角ゴ Pro W3"/>
                        </a:rPr>
                        <a:t>20.7 </a:t>
                      </a:r>
                      <a:r>
                        <a:rPr kumimoji="1" lang="en-US" sz="1600" b="0" i="0" u="none" strike="noStrike" cap="none" normalizeH="0" baseline="0" smtClean="0">
                          <a:ln>
                            <a:noFill/>
                          </a:ln>
                          <a:solidFill>
                            <a:schemeClr val="tx1"/>
                          </a:solidFill>
                          <a:effectLst/>
                          <a:latin typeface="+mn-lt"/>
                          <a:ea typeface="MS PGothic"/>
                          <a:cs typeface="ヒラギノ角ゴ Pro W3"/>
                          <a:sym typeface="Symbol" pitchFamily="18" charset="2"/>
                        </a:rPr>
                        <a:t>m </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chemeClr val="tx1"/>
                          </a:solidFill>
                          <a:effectLst/>
                          <a:latin typeface="+mn-lt"/>
                          <a:ea typeface="MS PGothic"/>
                          <a:cs typeface="ヒラギノ角ゴ Pro W3"/>
                        </a:rPr>
                        <a:t>Hit resolution</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defRPr/>
                      </a:pPr>
                      <a:r>
                        <a:rPr kumimoji="1" lang="en-US" sz="1600" b="0" i="0" u="none" strike="noStrike" cap="none" normalizeH="0" baseline="0" dirty="0" smtClean="0">
                          <a:ln>
                            <a:noFill/>
                          </a:ln>
                          <a:solidFill>
                            <a:schemeClr val="tx1"/>
                          </a:solidFill>
                          <a:effectLst/>
                          <a:latin typeface="+mn-lt"/>
                          <a:ea typeface="MS PGothic"/>
                          <a:cs typeface="ヒラギノ角ゴ Pro W3"/>
                        </a:rPr>
                        <a:t>3.7 </a:t>
                      </a:r>
                      <a:r>
                        <a:rPr kumimoji="1" lang="en-US" sz="1600" b="0" i="0" u="none" strike="noStrike" cap="none" normalizeH="0" baseline="0" dirty="0" smtClean="0">
                          <a:ln>
                            <a:noFill/>
                          </a:ln>
                          <a:solidFill>
                            <a:schemeClr val="tx1"/>
                          </a:solidFill>
                          <a:effectLst/>
                          <a:latin typeface="+mn-lt"/>
                          <a:ea typeface="MS PGothic"/>
                          <a:cs typeface="ヒラギノ角ゴ Pro W3"/>
                          <a:sym typeface="Symbol" pitchFamily="18" charset="2"/>
                        </a:rPr>
                        <a:t>m</a:t>
                      </a:r>
                      <a:r>
                        <a:rPr kumimoji="1" lang="en-US" sz="1600" b="0" i="0" u="none" strike="noStrike" cap="none" normalizeH="0" baseline="0" dirty="0" smtClean="0">
                          <a:ln>
                            <a:noFill/>
                          </a:ln>
                          <a:solidFill>
                            <a:schemeClr val="tx1"/>
                          </a:solidFill>
                          <a:effectLst/>
                          <a:latin typeface="+mn-lt"/>
                          <a:ea typeface="MS PGothic"/>
                          <a:cs typeface="ヒラギノ角ゴ Pro W3"/>
                        </a:rPr>
                        <a:t> (6 </a:t>
                      </a:r>
                      <a:r>
                        <a:rPr kumimoji="1" lang="en-US" sz="1600" b="0" i="0" u="none" strike="noStrike" cap="none" normalizeH="0" baseline="0" dirty="0" smtClean="0">
                          <a:ln>
                            <a:noFill/>
                          </a:ln>
                          <a:solidFill>
                            <a:schemeClr val="tx1"/>
                          </a:solidFill>
                          <a:effectLst/>
                          <a:latin typeface="+mn-lt"/>
                          <a:ea typeface="MS PGothic"/>
                          <a:cs typeface="ヒラギノ角ゴ Pro W3"/>
                          <a:sym typeface="Symbol" pitchFamily="18" charset="2"/>
                        </a:rPr>
                        <a:t>m geometric)</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chemeClr val="tx1"/>
                          </a:solidFill>
                          <a:effectLst/>
                          <a:latin typeface="+mn-lt"/>
                          <a:ea typeface="MS PGothic"/>
                          <a:cs typeface="ヒラギノ角ゴ Pro W3"/>
                        </a:rPr>
                        <a:t>Position stability</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rgbClr val="FF3300"/>
                          </a:solidFill>
                          <a:effectLst/>
                          <a:latin typeface="+mn-lt"/>
                          <a:ea typeface="MS PGothic"/>
                          <a:cs typeface="ヒラギノ角ゴ Pro W3"/>
                        </a:rPr>
                        <a:t>6 </a:t>
                      </a:r>
                      <a:r>
                        <a:rPr kumimoji="1" lang="en-US" sz="1600" b="0" i="0" u="none" strike="noStrike" cap="none" normalizeH="0" baseline="0" dirty="0" smtClean="0">
                          <a:ln>
                            <a:noFill/>
                          </a:ln>
                          <a:solidFill>
                            <a:srgbClr val="FF3300"/>
                          </a:solidFill>
                          <a:effectLst/>
                          <a:latin typeface="+mn-lt"/>
                          <a:ea typeface="MS PGothic"/>
                          <a:cs typeface="ヒラギノ角ゴ Pro W3"/>
                          <a:sym typeface="Symbol" pitchFamily="18" charset="2"/>
                        </a:rPr>
                        <a:t>m </a:t>
                      </a:r>
                      <a:r>
                        <a:rPr kumimoji="1" lang="en-US" sz="1600" b="0" i="0" u="none" strike="noStrike" cap="none" normalizeH="0" baseline="0" dirty="0" err="1" smtClean="0">
                          <a:ln>
                            <a:noFill/>
                          </a:ln>
                          <a:solidFill>
                            <a:srgbClr val="FF3300"/>
                          </a:solidFill>
                          <a:effectLst/>
                          <a:latin typeface="+mn-lt"/>
                          <a:ea typeface="MS PGothic"/>
                          <a:cs typeface="ヒラギノ角ゴ Pro W3"/>
                          <a:sym typeface="Symbol" pitchFamily="18" charset="2"/>
                        </a:rPr>
                        <a:t>rms</a:t>
                      </a:r>
                      <a:r>
                        <a:rPr kumimoji="1" lang="en-US" sz="1600" b="0" i="0" u="none" strike="noStrike" cap="none" normalizeH="0" baseline="0" dirty="0" smtClean="0">
                          <a:ln>
                            <a:noFill/>
                          </a:ln>
                          <a:solidFill>
                            <a:srgbClr val="FF3300"/>
                          </a:solidFill>
                          <a:effectLst/>
                          <a:latin typeface="+mn-lt"/>
                          <a:ea typeface="MS PGothic"/>
                          <a:cs typeface="ヒラギノ角ゴ Pro W3"/>
                          <a:sym typeface="Symbol" pitchFamily="18" charset="2"/>
                        </a:rPr>
                        <a:t> (20 m  envelope)</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chemeClr val="tx1"/>
                          </a:solidFill>
                          <a:effectLst/>
                          <a:latin typeface="+mn-lt"/>
                          <a:ea typeface="MS PGothic"/>
                          <a:cs typeface="ヒラギノ角ゴ Pro W3"/>
                        </a:rPr>
                        <a:t>Radiation length first layer</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rgbClr val="FF3300"/>
                          </a:solidFill>
                          <a:effectLst/>
                          <a:latin typeface="+mn-lt"/>
                          <a:ea typeface="MS PGothic"/>
                          <a:cs typeface="ヒラギノ角ゴ Pro W3"/>
                          <a:sym typeface="Symbol" pitchFamily="18" charset="2"/>
                        </a:rPr>
                        <a:t>X/X</a:t>
                      </a:r>
                      <a:r>
                        <a:rPr kumimoji="1" lang="en-US" sz="1600" b="0" i="0" u="none" strike="noStrike" cap="none" normalizeH="0" baseline="-25000" dirty="0" smtClean="0">
                          <a:ln>
                            <a:noFill/>
                          </a:ln>
                          <a:solidFill>
                            <a:srgbClr val="FF3300"/>
                          </a:solidFill>
                          <a:effectLst/>
                          <a:latin typeface="+mn-lt"/>
                          <a:ea typeface="MS PGothic"/>
                          <a:cs typeface="ヒラギノ角ゴ Pro W3"/>
                          <a:sym typeface="Symbol" pitchFamily="18" charset="2"/>
                        </a:rPr>
                        <a:t>0</a:t>
                      </a:r>
                      <a:r>
                        <a:rPr kumimoji="1" lang="en-US" sz="1600" b="0" i="0" u="none" strike="noStrike" cap="none" normalizeH="0" baseline="0" dirty="0" smtClean="0">
                          <a:ln>
                            <a:noFill/>
                          </a:ln>
                          <a:solidFill>
                            <a:srgbClr val="FF3300"/>
                          </a:solidFill>
                          <a:effectLst/>
                          <a:latin typeface="+mn-lt"/>
                          <a:ea typeface="MS PGothic"/>
                          <a:cs typeface="ヒラギノ角ゴ Pro W3"/>
                          <a:sym typeface="Symbol" pitchFamily="18" charset="2"/>
                        </a:rPr>
                        <a:t> = 0.39% (Al conductor cable)</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6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smtClean="0">
                          <a:ln>
                            <a:noFill/>
                          </a:ln>
                          <a:solidFill>
                            <a:schemeClr val="tx1"/>
                          </a:solidFill>
                          <a:effectLst/>
                          <a:latin typeface="+mn-lt"/>
                          <a:ea typeface="MS PGothic"/>
                          <a:cs typeface="ヒラギノ角ゴ Pro W3"/>
                        </a:rPr>
                        <a:t>Number of pixels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chemeClr val="tx1"/>
                          </a:solidFill>
                          <a:effectLst/>
                          <a:latin typeface="+mn-lt"/>
                          <a:ea typeface="MS PGothic"/>
                          <a:cs typeface="ヒラギノ角ゴ Pro W3"/>
                        </a:rPr>
                        <a:t>356 M</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264">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chemeClr val="tx1"/>
                          </a:solidFill>
                          <a:effectLst/>
                          <a:latin typeface="+mn-lt"/>
                          <a:ea typeface="MS PGothic"/>
                          <a:cs typeface="ヒラギノ角ゴ Pro W3"/>
                        </a:rPr>
                        <a:t>Integration time (affects pileup)</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chemeClr val="tx1"/>
                          </a:solidFill>
                          <a:effectLst/>
                          <a:latin typeface="+mn-lt"/>
                          <a:ea typeface="MS PGothic"/>
                          <a:cs typeface="ヒラギノ角ゴ Pro W3"/>
                        </a:rPr>
                        <a:t>185.6 </a:t>
                      </a:r>
                      <a:r>
                        <a:rPr kumimoji="1" lang="en-US" sz="1600" b="0" i="0" u="none" strike="noStrike" cap="none" normalizeH="0" baseline="0" dirty="0" smtClean="0">
                          <a:ln>
                            <a:noFill/>
                          </a:ln>
                          <a:solidFill>
                            <a:schemeClr val="tx1"/>
                          </a:solidFill>
                          <a:effectLst/>
                          <a:latin typeface="+mn-lt"/>
                          <a:ea typeface="MS PGothic"/>
                          <a:cs typeface="ヒラギノ角ゴ Pro W3"/>
                          <a:sym typeface="Symbol" pitchFamily="18" charset="2"/>
                        </a:rPr>
                        <a:t></a:t>
                      </a:r>
                      <a:r>
                        <a:rPr kumimoji="1" lang="en-US" sz="1600" b="0" i="0" u="none" strike="noStrike" cap="none" normalizeH="0" baseline="0" dirty="0" smtClean="0">
                          <a:ln>
                            <a:noFill/>
                          </a:ln>
                          <a:solidFill>
                            <a:schemeClr val="tx1"/>
                          </a:solidFill>
                          <a:effectLst/>
                          <a:latin typeface="+mn-lt"/>
                          <a:ea typeface="MS PGothic"/>
                          <a:cs typeface="ヒラギノ角ゴ Pro W3"/>
                        </a:rPr>
                        <a:t>s </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046">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chemeClr val="tx1"/>
                          </a:solidFill>
                          <a:effectLst/>
                          <a:latin typeface="+mn-lt"/>
                          <a:ea typeface="MS PGothic"/>
                          <a:cs typeface="ヒラギノ角ゴ Pro W3"/>
                        </a:rPr>
                        <a:t>Radiation environment</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chemeClr val="tx1"/>
                          </a:solidFill>
                          <a:effectLst/>
                          <a:latin typeface="+mn-lt"/>
                          <a:ea typeface="MS PGothic"/>
                          <a:cs typeface="ヒラギノ角ゴ Pro W3"/>
                        </a:rPr>
                        <a:t>20 to 90 </a:t>
                      </a:r>
                      <a:r>
                        <a:rPr kumimoji="1" lang="en-US" sz="1600" b="0" i="0" u="none" strike="noStrike" cap="none" normalizeH="0" baseline="0" dirty="0" err="1" smtClean="0">
                          <a:ln>
                            <a:noFill/>
                          </a:ln>
                          <a:solidFill>
                            <a:schemeClr val="tx1"/>
                          </a:solidFill>
                          <a:effectLst/>
                          <a:latin typeface="+mn-lt"/>
                          <a:ea typeface="MS PGothic"/>
                          <a:cs typeface="ヒラギノ角ゴ Pro W3"/>
                        </a:rPr>
                        <a:t>kRad</a:t>
                      </a:r>
                      <a:r>
                        <a:rPr kumimoji="1" lang="en-US" sz="1600" b="0" i="0" u="none" strike="noStrike" cap="none" normalizeH="0" baseline="0" dirty="0" smtClean="0">
                          <a:ln>
                            <a:noFill/>
                          </a:ln>
                          <a:solidFill>
                            <a:schemeClr val="tx1"/>
                          </a:solidFill>
                          <a:effectLst/>
                          <a:latin typeface="+mn-lt"/>
                          <a:ea typeface="MS PGothic"/>
                          <a:cs typeface="ヒラギノ角ゴ Pro W3"/>
                        </a:rPr>
                        <a:t> / year</a:t>
                      </a:r>
                    </a:p>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chemeClr val="tx1"/>
                          </a:solidFill>
                          <a:effectLst/>
                          <a:latin typeface="+mn-lt"/>
                          <a:ea typeface="MS PGothic"/>
                          <a:cs typeface="ヒラギノ角ゴ Pro W3"/>
                        </a:rPr>
                        <a:t>2*</a:t>
                      </a:r>
                      <a:r>
                        <a:rPr kumimoji="0" lang="en-US" sz="1600" b="0" i="0" u="none" strike="noStrike" cap="none" normalizeH="0" baseline="0" dirty="0" smtClean="0">
                          <a:ln>
                            <a:noFill/>
                          </a:ln>
                          <a:solidFill>
                            <a:schemeClr val="tx1"/>
                          </a:solidFill>
                          <a:effectLst/>
                          <a:latin typeface="+mn-lt"/>
                          <a:ea typeface="MS PGothic"/>
                          <a:cs typeface="ヒラギノ角ゴ Pro W3"/>
                        </a:rPr>
                        <a:t>10</a:t>
                      </a:r>
                      <a:r>
                        <a:rPr kumimoji="0" lang="en-US" sz="1600" b="0" i="0" u="none" strike="noStrike" cap="none" normalizeH="0" baseline="30000" dirty="0" smtClean="0">
                          <a:ln>
                            <a:noFill/>
                          </a:ln>
                          <a:solidFill>
                            <a:schemeClr val="tx1"/>
                          </a:solidFill>
                          <a:effectLst/>
                          <a:latin typeface="+mn-lt"/>
                          <a:ea typeface="MS PGothic"/>
                          <a:cs typeface="ヒラギノ角ゴ Pro W3"/>
                        </a:rPr>
                        <a:t>11</a:t>
                      </a:r>
                      <a:r>
                        <a:rPr kumimoji="0" lang="en-US" sz="1600" b="0" i="0" u="none" strike="noStrike" cap="none" normalizeH="0" baseline="0" dirty="0" smtClean="0">
                          <a:ln>
                            <a:noFill/>
                          </a:ln>
                          <a:solidFill>
                            <a:schemeClr val="tx1"/>
                          </a:solidFill>
                          <a:effectLst/>
                          <a:latin typeface="+mn-lt"/>
                          <a:ea typeface="MS PGothic"/>
                          <a:cs typeface="ヒラギノ角ゴ Pro W3"/>
                        </a:rPr>
                        <a:t> to 10</a:t>
                      </a:r>
                      <a:r>
                        <a:rPr kumimoji="0" lang="en-US" sz="1600" b="0" i="0" u="none" strike="noStrike" cap="none" normalizeH="0" baseline="30000" dirty="0" smtClean="0">
                          <a:ln>
                            <a:noFill/>
                          </a:ln>
                          <a:solidFill>
                            <a:schemeClr val="tx1"/>
                          </a:solidFill>
                          <a:effectLst/>
                          <a:latin typeface="+mn-lt"/>
                          <a:ea typeface="MS PGothic"/>
                          <a:cs typeface="ヒラギノ角ゴ Pro W3"/>
                        </a:rPr>
                        <a:t>12</a:t>
                      </a:r>
                      <a:r>
                        <a:rPr kumimoji="0" lang="en-US" sz="1600" b="0" i="0" u="none" strike="noStrike" cap="none" normalizeH="0" baseline="0" dirty="0" smtClean="0">
                          <a:ln>
                            <a:noFill/>
                          </a:ln>
                          <a:solidFill>
                            <a:schemeClr val="tx1"/>
                          </a:solidFill>
                          <a:effectLst/>
                          <a:latin typeface="+mn-lt"/>
                          <a:ea typeface="MS PGothic"/>
                          <a:cs typeface="ヒラギノ角ゴ Pro W3"/>
                        </a:rPr>
                        <a:t> 1MeV n </a:t>
                      </a:r>
                      <a:r>
                        <a:rPr kumimoji="0" lang="en-US" sz="1600" b="0" i="0" u="none" strike="noStrike" cap="none" normalizeH="0" baseline="0" dirty="0" err="1" smtClean="0">
                          <a:ln>
                            <a:noFill/>
                          </a:ln>
                          <a:solidFill>
                            <a:schemeClr val="tx1"/>
                          </a:solidFill>
                          <a:effectLst/>
                          <a:latin typeface="+mn-lt"/>
                          <a:ea typeface="MS PGothic"/>
                          <a:cs typeface="ヒラギノ角ゴ Pro W3"/>
                        </a:rPr>
                        <a:t>eq</a:t>
                      </a:r>
                      <a:r>
                        <a:rPr kumimoji="0" lang="en-US" sz="1600" b="0" i="0" u="none" strike="noStrike" cap="none" normalizeH="0" baseline="0" dirty="0" smtClean="0">
                          <a:ln>
                            <a:noFill/>
                          </a:ln>
                          <a:solidFill>
                            <a:schemeClr val="tx1"/>
                          </a:solidFill>
                          <a:effectLst/>
                          <a:latin typeface="+mn-lt"/>
                          <a:ea typeface="MS PGothic"/>
                          <a:cs typeface="ヒラギノ角ゴ Pro W3"/>
                        </a:rPr>
                        <a:t>/cm</a:t>
                      </a:r>
                      <a:r>
                        <a:rPr kumimoji="0" lang="en-US" sz="1600" b="0" i="0" u="none" strike="noStrike" cap="none" normalizeH="0" baseline="30000" dirty="0" smtClean="0">
                          <a:ln>
                            <a:noFill/>
                          </a:ln>
                          <a:solidFill>
                            <a:schemeClr val="tx1"/>
                          </a:solidFill>
                          <a:effectLst/>
                          <a:latin typeface="+mn-lt"/>
                          <a:ea typeface="MS PGothic"/>
                          <a:cs typeface="ヒラギノ角ゴ Pro W3"/>
                        </a:rPr>
                        <a:t>2</a:t>
                      </a:r>
                      <a:endParaRPr kumimoji="1" lang="en-US" sz="1600" b="0" i="0" u="none" strike="noStrike" cap="none" normalizeH="0" baseline="30000" dirty="0" smtClean="0">
                        <a:ln>
                          <a:noFill/>
                        </a:ln>
                        <a:solidFill>
                          <a:schemeClr val="tx1"/>
                        </a:solidFill>
                        <a:effectLst/>
                        <a:latin typeface="+mn-lt"/>
                        <a:ea typeface="MS PGothic"/>
                        <a:cs typeface="ヒラギノ角ゴ Pro W3"/>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44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chemeClr val="tx1"/>
                          </a:solidFill>
                          <a:effectLst/>
                          <a:latin typeface="+mn-lt"/>
                          <a:ea typeface="MS PGothic"/>
                          <a:cs typeface="ヒラギノ角ゴ Pro W3"/>
                        </a:rPr>
                        <a:t>Rapid detector replacement</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1" lang="en-US" sz="1600" b="0" i="0" u="none" strike="noStrike" cap="none" normalizeH="0" baseline="0" dirty="0" smtClean="0">
                          <a:ln>
                            <a:noFill/>
                          </a:ln>
                          <a:solidFill>
                            <a:schemeClr val="tx1"/>
                          </a:solidFill>
                          <a:effectLst/>
                          <a:latin typeface="+mn-lt"/>
                          <a:ea typeface="MS PGothic"/>
                          <a:cs typeface="ヒラギノ角ゴ Pro W3"/>
                        </a:rPr>
                        <a:t>~ 1 day</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50" name="Rectangle 3"/>
          <p:cNvSpPr>
            <a:spLocks noChangeArrowheads="1"/>
          </p:cNvSpPr>
          <p:nvPr/>
        </p:nvSpPr>
        <p:spPr bwMode="auto">
          <a:xfrm>
            <a:off x="3962400" y="5529264"/>
            <a:ext cx="4419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eaLnBrk="0" hangingPunct="0">
              <a:defRPr sz="2400">
                <a:solidFill>
                  <a:schemeClr val="tx1"/>
                </a:solidFill>
                <a:latin typeface="Arial" panose="020B0604020202020204" pitchFamily="34" charset="0"/>
                <a:ea typeface="ヒラギノ角ゴ Pro W3"/>
                <a:cs typeface="ヒラギノ角ゴ Pro W3"/>
              </a:defRPr>
            </a:lvl1pPr>
            <a:lvl2pPr marL="742950" indent="-285750" defTabSz="457200" eaLnBrk="0" hangingPunct="0">
              <a:defRPr sz="2400">
                <a:solidFill>
                  <a:schemeClr val="tx1"/>
                </a:solidFill>
                <a:latin typeface="Arial" panose="020B0604020202020204" pitchFamily="34" charset="0"/>
                <a:ea typeface="ヒラギノ角ゴ Pro W3"/>
                <a:cs typeface="ヒラギノ角ゴ Pro W3"/>
              </a:defRPr>
            </a:lvl2pPr>
            <a:lvl3pPr marL="1143000" indent="-228600" defTabSz="457200" eaLnBrk="0" hangingPunct="0">
              <a:defRPr sz="2400">
                <a:solidFill>
                  <a:schemeClr val="tx1"/>
                </a:solidFill>
                <a:latin typeface="Arial" panose="020B0604020202020204" pitchFamily="34" charset="0"/>
                <a:ea typeface="ヒラギノ角ゴ Pro W3"/>
                <a:cs typeface="ヒラギノ角ゴ Pro W3"/>
              </a:defRPr>
            </a:lvl3pPr>
            <a:lvl4pPr marL="1600200" indent="-228600" defTabSz="457200" eaLnBrk="0" hangingPunct="0">
              <a:defRPr sz="2400">
                <a:solidFill>
                  <a:schemeClr val="tx1"/>
                </a:solidFill>
                <a:latin typeface="Arial" panose="020B0604020202020204" pitchFamily="34" charset="0"/>
                <a:ea typeface="ヒラギノ角ゴ Pro W3"/>
                <a:cs typeface="ヒラギノ角ゴ Pro W3"/>
              </a:defRPr>
            </a:lvl4pPr>
            <a:lvl5pPr marL="2057400" indent="-228600" defTabSz="457200" eaLnBrk="0" hangingPunct="0">
              <a:defRPr sz="2400">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lnSpc>
                <a:spcPct val="80000"/>
              </a:lnSpc>
              <a:spcBef>
                <a:spcPct val="20000"/>
              </a:spcBef>
            </a:pPr>
            <a:r>
              <a:rPr lang="en-GB" altLang="en-US" sz="2000"/>
              <a:t>356 M pixels on ~0.16 m</a:t>
            </a:r>
            <a:r>
              <a:rPr lang="en-GB" altLang="en-US" sz="2000" baseline="30000"/>
              <a:t>2</a:t>
            </a:r>
            <a:r>
              <a:rPr lang="en-GB" altLang="en-US" sz="2000"/>
              <a:t> of Silicon</a:t>
            </a:r>
          </a:p>
        </p:txBody>
      </p:sp>
      <p:sp>
        <p:nvSpPr>
          <p:cNvPr id="13351" name="TextBox 1"/>
          <p:cNvSpPr txBox="1">
            <a:spLocks noChangeArrowheads="1"/>
          </p:cNvSpPr>
          <p:nvPr/>
        </p:nvSpPr>
        <p:spPr bwMode="auto">
          <a:xfrm>
            <a:off x="1981200" y="6135689"/>
            <a:ext cx="7416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sz="1600">
                <a:solidFill>
                  <a:srgbClr val="FF0000"/>
                </a:solidFill>
              </a:rPr>
              <a:t>*</a:t>
            </a:r>
            <a:r>
              <a:rPr lang="en-US" sz="1600"/>
              <a:t> Simple geometric component, cluster centriod fitting gives factor of ~1.7 better.</a:t>
            </a:r>
          </a:p>
        </p:txBody>
      </p:sp>
    </p:spTree>
    <p:extLst>
      <p:ext uri="{BB962C8B-B14F-4D97-AF65-F5344CB8AC3E}">
        <p14:creationId xmlns:p14="http://schemas.microsoft.com/office/powerpoint/2010/main" val="1289007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279719" y="220117"/>
            <a:ext cx="2933111" cy="3037434"/>
          </a:xfrm>
          <a:prstGeom prst="ellipse">
            <a:avLst/>
          </a:prstGeom>
          <a:blipFill>
            <a:blip r:embed="rId2"/>
            <a:stretch>
              <a:fillRect/>
            </a:stretch>
          </a:bli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279719" y="3395181"/>
            <a:ext cx="2976093" cy="3017049"/>
          </a:xfrm>
          <a:prstGeom prst="ellipse">
            <a:avLst/>
          </a:prstGeom>
          <a:blipFill>
            <a:blip r:embed="rId3"/>
            <a:stretch>
              <a:fillRect/>
            </a:stretch>
          </a:bli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15" y="1268730"/>
            <a:ext cx="5799332" cy="4640580"/>
          </a:xfrm>
          <a:prstGeom prst="rect">
            <a:avLst/>
          </a:prstGeom>
        </p:spPr>
      </p:pic>
      <p:cxnSp>
        <p:nvCxnSpPr>
          <p:cNvPr id="8" name="Straight Connector 7"/>
          <p:cNvCxnSpPr/>
          <p:nvPr/>
        </p:nvCxnSpPr>
        <p:spPr>
          <a:xfrm flipV="1">
            <a:off x="2993481" y="445770"/>
            <a:ext cx="6001929" cy="31432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68383" y="3589020"/>
            <a:ext cx="6027027" cy="2606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968383" y="3395181"/>
            <a:ext cx="6632817" cy="1938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3" idx="4"/>
          </p:cNvCxnSpPr>
          <p:nvPr/>
        </p:nvCxnSpPr>
        <p:spPr>
          <a:xfrm flipV="1">
            <a:off x="2968383" y="3257551"/>
            <a:ext cx="6777892" cy="3314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054007" y="818563"/>
            <a:ext cx="655949" cy="369332"/>
          </a:xfrm>
          <a:prstGeom prst="rect">
            <a:avLst/>
          </a:prstGeom>
          <a:noFill/>
        </p:spPr>
        <p:txBody>
          <a:bodyPr wrap="none" rtlCol="0">
            <a:spAutoFit/>
          </a:bodyPr>
          <a:lstStyle/>
          <a:p>
            <a:r>
              <a:rPr lang="en-US" dirty="0" smtClean="0"/>
              <a:t>X160</a:t>
            </a:r>
            <a:endParaRPr lang="en-US" dirty="0"/>
          </a:p>
        </p:txBody>
      </p:sp>
      <p:sp>
        <p:nvSpPr>
          <p:cNvPr id="21" name="TextBox 20"/>
          <p:cNvSpPr txBox="1"/>
          <p:nvPr/>
        </p:nvSpPr>
        <p:spPr>
          <a:xfrm>
            <a:off x="10726033" y="3423285"/>
            <a:ext cx="655949" cy="369332"/>
          </a:xfrm>
          <a:prstGeom prst="rect">
            <a:avLst/>
          </a:prstGeom>
          <a:noFill/>
        </p:spPr>
        <p:txBody>
          <a:bodyPr wrap="none" rtlCol="0">
            <a:spAutoFit/>
          </a:bodyPr>
          <a:lstStyle/>
          <a:p>
            <a:r>
              <a:rPr lang="en-US" dirty="0" smtClean="0"/>
              <a:t>X160</a:t>
            </a:r>
            <a:endParaRPr lang="en-US" dirty="0"/>
          </a:p>
        </p:txBody>
      </p:sp>
      <p:cxnSp>
        <p:nvCxnSpPr>
          <p:cNvPr id="24" name="Straight Arrow Connector 23"/>
          <p:cNvCxnSpPr/>
          <p:nvPr/>
        </p:nvCxnSpPr>
        <p:spPr>
          <a:xfrm flipH="1">
            <a:off x="9955530" y="4084320"/>
            <a:ext cx="705733" cy="7620"/>
          </a:xfrm>
          <a:prstGeom prst="straightConnector1">
            <a:avLst/>
          </a:prstGeom>
          <a:ln w="254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989570" y="4080510"/>
            <a:ext cx="971550" cy="0"/>
          </a:xfrm>
          <a:prstGeom prst="straightConnector1">
            <a:avLst/>
          </a:prstGeom>
          <a:ln w="254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933977" y="3814673"/>
            <a:ext cx="1263487" cy="923330"/>
          </a:xfrm>
          <a:prstGeom prst="rect">
            <a:avLst/>
          </a:prstGeom>
          <a:noFill/>
        </p:spPr>
        <p:txBody>
          <a:bodyPr wrap="none" rtlCol="0">
            <a:spAutoFit/>
          </a:bodyPr>
          <a:lstStyle/>
          <a:p>
            <a:r>
              <a:rPr lang="en-US" dirty="0" smtClean="0"/>
              <a:t>100 µm</a:t>
            </a:r>
          </a:p>
          <a:p>
            <a:r>
              <a:rPr lang="en-US" dirty="0" smtClean="0"/>
              <a:t>human hair</a:t>
            </a:r>
          </a:p>
          <a:p>
            <a:r>
              <a:rPr lang="en-US" dirty="0" smtClean="0"/>
              <a:t>for scale</a:t>
            </a:r>
            <a:endParaRPr lang="en-US" dirty="0"/>
          </a:p>
        </p:txBody>
      </p:sp>
      <p:sp>
        <p:nvSpPr>
          <p:cNvPr id="28" name="TextBox 27"/>
          <p:cNvSpPr txBox="1"/>
          <p:nvPr/>
        </p:nvSpPr>
        <p:spPr>
          <a:xfrm>
            <a:off x="11054007" y="5560631"/>
            <a:ext cx="1143000" cy="923330"/>
          </a:xfrm>
          <a:prstGeom prst="rect">
            <a:avLst/>
          </a:prstGeom>
          <a:noFill/>
        </p:spPr>
        <p:txBody>
          <a:bodyPr wrap="square" rtlCol="0">
            <a:spAutoFit/>
          </a:bodyPr>
          <a:lstStyle/>
          <a:p>
            <a:r>
              <a:rPr lang="en-US" dirty="0" smtClean="0"/>
              <a:t>D meson decay c</a:t>
            </a:r>
            <a:r>
              <a:rPr lang="en-US" dirty="0" smtClean="0">
                <a:sym typeface="Symbol" panose="05050102010706020507" pitchFamily="18" charset="2"/>
              </a:rPr>
              <a:t> 130 </a:t>
            </a:r>
            <a:r>
              <a:rPr lang="en-US" dirty="0" smtClean="0"/>
              <a:t>µm</a:t>
            </a:r>
            <a:endParaRPr lang="en-US" dirty="0"/>
          </a:p>
        </p:txBody>
      </p:sp>
      <p:sp>
        <p:nvSpPr>
          <p:cNvPr id="29" name="TextBox 28"/>
          <p:cNvSpPr txBox="1"/>
          <p:nvPr/>
        </p:nvSpPr>
        <p:spPr>
          <a:xfrm>
            <a:off x="640080" y="215385"/>
            <a:ext cx="3794760" cy="646331"/>
          </a:xfrm>
          <a:prstGeom prst="rect">
            <a:avLst/>
          </a:prstGeom>
          <a:noFill/>
        </p:spPr>
        <p:txBody>
          <a:bodyPr wrap="square" rtlCol="0">
            <a:spAutoFit/>
          </a:bodyPr>
          <a:lstStyle/>
          <a:p>
            <a:r>
              <a:rPr lang="en-US" dirty="0" smtClean="0"/>
              <a:t>Au + Au 200 </a:t>
            </a:r>
            <a:r>
              <a:rPr lang="en-US" dirty="0" err="1" smtClean="0"/>
              <a:t>GeV</a:t>
            </a:r>
            <a:r>
              <a:rPr lang="en-US" dirty="0" smtClean="0"/>
              <a:t> central collision, </a:t>
            </a:r>
            <a:r>
              <a:rPr lang="en-US" dirty="0" smtClean="0">
                <a:sym typeface="Symbol" panose="05050102010706020507" pitchFamily="18" charset="2"/>
              </a:rPr>
              <a:t></a:t>
            </a:r>
            <a:r>
              <a:rPr lang="en-US" dirty="0" smtClean="0"/>
              <a:t>±1</a:t>
            </a:r>
          </a:p>
          <a:p>
            <a:r>
              <a:rPr lang="en-US" dirty="0" err="1" smtClean="0"/>
              <a:t>dN</a:t>
            </a:r>
            <a:r>
              <a:rPr lang="en-US" dirty="0" smtClean="0"/>
              <a:t>/d</a:t>
            </a:r>
            <a:r>
              <a:rPr lang="en-US" dirty="0" smtClean="0">
                <a:sym typeface="Symbol" panose="05050102010706020507" pitchFamily="18" charset="2"/>
              </a:rPr>
              <a:t> 650</a:t>
            </a:r>
            <a:endParaRPr lang="en-US" dirty="0"/>
          </a:p>
        </p:txBody>
      </p:sp>
      <p:sp>
        <p:nvSpPr>
          <p:cNvPr id="30" name="TextBox 29"/>
          <p:cNvSpPr txBox="1"/>
          <p:nvPr/>
        </p:nvSpPr>
        <p:spPr>
          <a:xfrm>
            <a:off x="1268730" y="6252211"/>
            <a:ext cx="3303270" cy="369332"/>
          </a:xfrm>
          <a:prstGeom prst="rect">
            <a:avLst/>
          </a:prstGeom>
          <a:noFill/>
        </p:spPr>
        <p:txBody>
          <a:bodyPr wrap="square" rtlCol="0">
            <a:spAutoFit/>
          </a:bodyPr>
          <a:lstStyle/>
          <a:p>
            <a:r>
              <a:rPr lang="en-US" dirty="0" smtClean="0"/>
              <a:t>Inner  layer HFT PXL detector</a:t>
            </a:r>
            <a:endParaRPr lang="en-US" dirty="0"/>
          </a:p>
        </p:txBody>
      </p:sp>
      <p:sp>
        <p:nvSpPr>
          <p:cNvPr id="32" name="Slide Number Placeholder 31"/>
          <p:cNvSpPr>
            <a:spLocks noGrp="1"/>
          </p:cNvSpPr>
          <p:nvPr>
            <p:ph type="sldNum" sz="quarter" idx="12"/>
          </p:nvPr>
        </p:nvSpPr>
        <p:spPr/>
        <p:txBody>
          <a:bodyPr/>
          <a:lstStyle/>
          <a:p>
            <a:fld id="{F170CBE4-C536-47F4-AEF6-E8F3895D3C32}" type="slidenum">
              <a:rPr lang="en-US" smtClean="0"/>
              <a:t>6</a:t>
            </a:fld>
            <a:endParaRPr lang="en-US"/>
          </a:p>
        </p:txBody>
      </p:sp>
      <p:sp>
        <p:nvSpPr>
          <p:cNvPr id="2" name="TextBox 1"/>
          <p:cNvSpPr txBox="1"/>
          <p:nvPr/>
        </p:nvSpPr>
        <p:spPr>
          <a:xfrm>
            <a:off x="4990011" y="215385"/>
            <a:ext cx="2286000" cy="369332"/>
          </a:xfrm>
          <a:prstGeom prst="rect">
            <a:avLst/>
          </a:prstGeom>
          <a:noFill/>
        </p:spPr>
        <p:txBody>
          <a:bodyPr wrap="square" rtlCol="0">
            <a:spAutoFit/>
          </a:bodyPr>
          <a:lstStyle/>
          <a:p>
            <a:r>
              <a:rPr lang="en-US" dirty="0" smtClean="0"/>
              <a:t>The challenge</a:t>
            </a:r>
            <a:endParaRPr lang="en-US" dirty="0"/>
          </a:p>
        </p:txBody>
      </p:sp>
    </p:spTree>
    <p:extLst>
      <p:ext uri="{BB962C8B-B14F-4D97-AF65-F5344CB8AC3E}">
        <p14:creationId xmlns:p14="http://schemas.microsoft.com/office/powerpoint/2010/main" val="3340649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0CBE4-C536-47F4-AEF6-E8F3895D3C32}" type="slidenum">
              <a:rPr lang="en-US" smtClean="0"/>
              <a:t>7</a:t>
            </a:fld>
            <a:endParaRPr lang="en-US"/>
          </a:p>
        </p:txBody>
      </p:sp>
      <p:sp>
        <p:nvSpPr>
          <p:cNvPr id="3" name="TextBox 2"/>
          <p:cNvSpPr txBox="1"/>
          <p:nvPr/>
        </p:nvSpPr>
        <p:spPr>
          <a:xfrm>
            <a:off x="1546577" y="203199"/>
            <a:ext cx="7461955" cy="3139321"/>
          </a:xfrm>
          <a:prstGeom prst="rect">
            <a:avLst/>
          </a:prstGeom>
          <a:noFill/>
        </p:spPr>
        <p:txBody>
          <a:bodyPr wrap="square" rtlCol="0">
            <a:spAutoFit/>
          </a:bodyPr>
          <a:lstStyle/>
          <a:p>
            <a:r>
              <a:rPr lang="en-US" dirty="0" smtClean="0"/>
              <a:t>Requirement: </a:t>
            </a:r>
          </a:p>
          <a:p>
            <a:r>
              <a:rPr lang="en-US" dirty="0" smtClean="0"/>
              <a:t>The detector should resolve vertex locations as precisely as possible.</a:t>
            </a:r>
          </a:p>
          <a:p>
            <a:r>
              <a:rPr lang="en-US" dirty="0" smtClean="0"/>
              <a:t>Which means:</a:t>
            </a:r>
          </a:p>
          <a:p>
            <a:pPr marL="342900" indent="-342900">
              <a:buFont typeface="+mj-lt"/>
              <a:buAutoNum type="arabicPeriod"/>
            </a:pPr>
            <a:r>
              <a:rPr lang="en-US" dirty="0" smtClean="0"/>
              <a:t>Thin, reduced multiple coulomb scattering</a:t>
            </a:r>
          </a:p>
          <a:p>
            <a:pPr marL="342900" indent="-342900">
              <a:buFont typeface="+mj-lt"/>
              <a:buAutoNum type="arabicPeriod"/>
            </a:pPr>
            <a:r>
              <a:rPr lang="en-US" dirty="0" smtClean="0"/>
              <a:t>Small high position resolution pixels</a:t>
            </a:r>
          </a:p>
          <a:p>
            <a:pPr marL="342900" indent="-342900">
              <a:buFont typeface="+mj-lt"/>
              <a:buAutoNum type="arabicPeriod"/>
            </a:pPr>
            <a:r>
              <a:rPr lang="en-US" dirty="0" smtClean="0"/>
              <a:t>Stable, limited vibration and low position drift</a:t>
            </a:r>
          </a:p>
          <a:p>
            <a:pPr marL="342900" indent="-342900">
              <a:buFont typeface="+mj-lt"/>
              <a:buAutoNum type="arabicPeriod"/>
            </a:pPr>
            <a:r>
              <a:rPr lang="en-US" dirty="0" smtClean="0"/>
              <a:t>Inner </a:t>
            </a:r>
            <a:r>
              <a:rPr lang="en-US" dirty="0"/>
              <a:t>layer close to the beam</a:t>
            </a:r>
          </a:p>
          <a:p>
            <a:endParaRPr lang="en-US" dirty="0"/>
          </a:p>
          <a:p>
            <a:r>
              <a:rPr lang="en-US" dirty="0" smtClean="0"/>
              <a:t>Additional requirements:</a:t>
            </a:r>
          </a:p>
          <a:p>
            <a:pPr marL="342900" indent="-342900">
              <a:buFont typeface="+mj-lt"/>
              <a:buAutoNum type="arabicPeriod" startAt="5"/>
            </a:pPr>
            <a:r>
              <a:rPr lang="en-US" dirty="0" smtClean="0"/>
              <a:t>Fast, to reduce pileup which compromises hit to track association</a:t>
            </a:r>
          </a:p>
          <a:p>
            <a:pPr marL="342900" indent="-342900">
              <a:buFont typeface="+mj-lt"/>
              <a:buAutoNum type="arabicPeriod" startAt="5"/>
            </a:pPr>
            <a:r>
              <a:rPr lang="en-US" dirty="0" smtClean="0"/>
              <a:t>Radiation hard</a:t>
            </a:r>
            <a:endParaRPr lang="en-US" dirty="0"/>
          </a:p>
        </p:txBody>
      </p:sp>
      <p:sp>
        <p:nvSpPr>
          <p:cNvPr id="4" name="TextBox 3"/>
          <p:cNvSpPr txBox="1"/>
          <p:nvPr/>
        </p:nvSpPr>
        <p:spPr>
          <a:xfrm>
            <a:off x="541866" y="3636874"/>
            <a:ext cx="10049933" cy="923330"/>
          </a:xfrm>
          <a:prstGeom prst="rect">
            <a:avLst/>
          </a:prstGeom>
          <a:noFill/>
        </p:spPr>
        <p:txBody>
          <a:bodyPr wrap="square" rtlCol="0">
            <a:spAutoFit/>
          </a:bodyPr>
          <a:lstStyle/>
          <a:p>
            <a:r>
              <a:rPr lang="en-US" dirty="0" smtClean="0"/>
              <a:t>MAPS are particularly well suited to satisfying item 1 because they can be thinned to 50 µm, they don’t need an additional silicon readout layer, and they are relatively low power and can therefore be cooled with air, avoiding more massive cooling systems.</a:t>
            </a:r>
            <a:endParaRPr lang="en-US" dirty="0"/>
          </a:p>
        </p:txBody>
      </p:sp>
      <p:sp>
        <p:nvSpPr>
          <p:cNvPr id="5" name="TextBox 4"/>
          <p:cNvSpPr txBox="1"/>
          <p:nvPr/>
        </p:nvSpPr>
        <p:spPr>
          <a:xfrm>
            <a:off x="541867" y="4662311"/>
            <a:ext cx="9234311" cy="1477328"/>
          </a:xfrm>
          <a:prstGeom prst="rect">
            <a:avLst/>
          </a:prstGeom>
          <a:noFill/>
        </p:spPr>
        <p:txBody>
          <a:bodyPr wrap="square" rtlCol="0">
            <a:spAutoFit/>
          </a:bodyPr>
          <a:lstStyle/>
          <a:p>
            <a:r>
              <a:rPr lang="en-US" dirty="0" smtClean="0"/>
              <a:t>MAPS satisfy item 2, they have smaller pixels than alternative technologies.  This is more important than one might think and will be addressed in more detail in the next slide. </a:t>
            </a:r>
          </a:p>
          <a:p>
            <a:endParaRPr lang="en-US" dirty="0"/>
          </a:p>
          <a:p>
            <a:r>
              <a:rPr lang="en-US" dirty="0" smtClean="0"/>
              <a:t>MAPS are limited in satisfying items 5 and 6, pileup and radiation hardness.  This is where one can expect improvements in the future.  Some of these expectations will be covered.</a:t>
            </a:r>
            <a:endParaRPr lang="en-US" dirty="0"/>
          </a:p>
        </p:txBody>
      </p:sp>
    </p:spTree>
    <p:extLst>
      <p:ext uri="{BB962C8B-B14F-4D97-AF65-F5344CB8AC3E}">
        <p14:creationId xmlns:p14="http://schemas.microsoft.com/office/powerpoint/2010/main" val="3737215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70CBE4-C536-47F4-AEF6-E8F3895D3C32}" type="slidenum">
              <a:rPr lang="en-US" smtClean="0"/>
              <a:t>8</a:t>
            </a:fld>
            <a:endParaRPr lang="en-US"/>
          </a:p>
        </p:txBody>
      </p:sp>
      <p:sp>
        <p:nvSpPr>
          <p:cNvPr id="4" name="TextBox 3"/>
          <p:cNvSpPr txBox="1"/>
          <p:nvPr/>
        </p:nvSpPr>
        <p:spPr>
          <a:xfrm>
            <a:off x="1265631" y="311493"/>
            <a:ext cx="9784081" cy="461665"/>
          </a:xfrm>
          <a:prstGeom prst="rect">
            <a:avLst/>
          </a:prstGeom>
          <a:noFill/>
        </p:spPr>
        <p:txBody>
          <a:bodyPr wrap="square" rtlCol="0">
            <a:spAutoFit/>
          </a:bodyPr>
          <a:lstStyle/>
          <a:p>
            <a:r>
              <a:rPr lang="en-US" sz="2400" b="1" dirty="0" smtClean="0"/>
              <a:t>The advantage of improved spatial resolution and reduced radiation length</a:t>
            </a:r>
            <a:endParaRPr lang="en-US" sz="2400" b="1" dirty="0"/>
          </a:p>
        </p:txBody>
      </p:sp>
      <mc:AlternateContent xmlns:mc="http://schemas.openxmlformats.org/markup-compatibility/2006" xmlns:a14="http://schemas.microsoft.com/office/drawing/2010/main">
        <mc:Choice Requires="a14">
          <p:sp>
            <p:nvSpPr>
              <p:cNvPr id="2" name="TextBox 1"/>
              <p:cNvSpPr txBox="1"/>
              <p:nvPr/>
            </p:nvSpPr>
            <p:spPr>
              <a:xfrm>
                <a:off x="1016950" y="1261787"/>
                <a:ext cx="5383851" cy="1108380"/>
              </a:xfrm>
              <a:prstGeom prst="rect">
                <a:avLst/>
              </a:prstGeom>
              <a:noFill/>
            </p:spPr>
            <p:txBody>
              <a:bodyPr wrap="square" rtlCol="0">
                <a:spAutoFit/>
              </a:bodyPr>
              <a:lstStyle/>
              <a:p>
                <a:r>
                  <a:rPr lang="en-US" dirty="0" smtClean="0"/>
                  <a:t>Compare simulated detector performance in number of events required to reach a given significance: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𝑠𝑖𝑔𝑛𝑎𝑙</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𝑠𝑖𝑔𝑛𝑎𝑙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𝑏𝑎𝑐𝑘𝑔𝑟𝑜𝑢𝑛𝑑</m:t>
                            </m:r>
                          </m:e>
                        </m:rad>
                      </m:den>
                    </m:f>
                  </m:oMath>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016950" y="1261787"/>
                <a:ext cx="5383851" cy="1108380"/>
              </a:xfrm>
              <a:prstGeom prst="rect">
                <a:avLst/>
              </a:prstGeom>
              <a:blipFill rotWithShape="0">
                <a:blip r:embed="rId2"/>
                <a:stretch>
                  <a:fillRect l="-1019" t="-3297" r="-1359" b="-549"/>
                </a:stretch>
              </a:blipFill>
            </p:spPr>
            <p:txBody>
              <a:bodyPr/>
              <a:lstStyle/>
              <a:p>
                <a:r>
                  <a:rPr lang="en-US">
                    <a:noFill/>
                  </a:rPr>
                  <a:t> </a:t>
                </a:r>
              </a:p>
            </p:txBody>
          </p:sp>
        </mc:Fallback>
      </mc:AlternateContent>
      <p:grpSp>
        <p:nvGrpSpPr>
          <p:cNvPr id="5" name="Group 16"/>
          <p:cNvGrpSpPr>
            <a:grpSpLocks/>
          </p:cNvGrpSpPr>
          <p:nvPr/>
        </p:nvGrpSpPr>
        <p:grpSpPr bwMode="auto">
          <a:xfrm>
            <a:off x="7735553" y="1902819"/>
            <a:ext cx="2903538" cy="3609975"/>
            <a:chOff x="5334000" y="2895600"/>
            <a:chExt cx="2903676" cy="3609975"/>
          </a:xfrm>
        </p:grpSpPr>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895600"/>
              <a:ext cx="2903676"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rot="5400000" flipH="1" flipV="1">
              <a:off x="5448358" y="48387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096083" y="4953000"/>
              <a:ext cx="19812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9"/>
            <p:cNvSpPr txBox="1">
              <a:spLocks noChangeArrowheads="1"/>
            </p:cNvSpPr>
            <p:nvPr/>
          </p:nvSpPr>
          <p:spPr bwMode="auto">
            <a:xfrm>
              <a:off x="6629400" y="4495800"/>
              <a:ext cx="3385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S</a:t>
              </a:r>
            </a:p>
            <a:p>
              <a:pPr eaLnBrk="1" hangingPunct="1"/>
              <a:r>
                <a:rPr lang="en-US"/>
                <a:t>+</a:t>
              </a:r>
            </a:p>
            <a:p>
              <a:pPr eaLnBrk="1" hangingPunct="1"/>
              <a:r>
                <a:rPr lang="en-US"/>
                <a:t>B</a:t>
              </a:r>
            </a:p>
          </p:txBody>
        </p:sp>
        <p:sp>
          <p:nvSpPr>
            <p:cNvPr id="10" name="Rectangle 9"/>
            <p:cNvSpPr/>
            <p:nvPr/>
          </p:nvSpPr>
          <p:spPr>
            <a:xfrm>
              <a:off x="6781869" y="3657600"/>
              <a:ext cx="1295462"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val="1308539392"/>
              </p:ext>
            </p:extLst>
          </p:nvPr>
        </p:nvGraphicFramePr>
        <p:xfrm>
          <a:off x="121052" y="2991741"/>
          <a:ext cx="6977838" cy="1930400"/>
        </p:xfrm>
        <a:graphic>
          <a:graphicData uri="http://schemas.openxmlformats.org/drawingml/2006/table">
            <a:tbl>
              <a:tblPr firstRow="1" bandRow="1">
                <a:tableStyleId>{5C22544A-7EE6-4342-B048-85BDC9FD1C3A}</a:tableStyleId>
              </a:tblPr>
              <a:tblGrid>
                <a:gridCol w="956757"/>
                <a:gridCol w="1793578"/>
                <a:gridCol w="1085316"/>
                <a:gridCol w="1517970"/>
                <a:gridCol w="1624217"/>
              </a:tblGrid>
              <a:tr h="514370">
                <a:tc>
                  <a:txBody>
                    <a:bodyPr/>
                    <a:lstStyle/>
                    <a:p>
                      <a:endParaRPr lang="en-US" dirty="0"/>
                    </a:p>
                  </a:txBody>
                  <a:tcPr/>
                </a:tc>
                <a:tc>
                  <a:txBody>
                    <a:bodyPr/>
                    <a:lstStyle/>
                    <a:p>
                      <a:r>
                        <a:rPr lang="en-US" dirty="0" smtClean="0"/>
                        <a:t>Pixel size</a:t>
                      </a:r>
                      <a:endParaRPr lang="en-US" dirty="0"/>
                    </a:p>
                  </a:txBody>
                  <a:tcPr/>
                </a:tc>
                <a:tc>
                  <a:txBody>
                    <a:bodyPr/>
                    <a:lstStyle/>
                    <a:p>
                      <a:r>
                        <a:rPr lang="en-US" dirty="0" smtClean="0"/>
                        <a:t>radiation length</a:t>
                      </a:r>
                      <a:endParaRPr lang="en-US" dirty="0"/>
                    </a:p>
                  </a:txBody>
                  <a:tcPr/>
                </a:tc>
                <a:tc>
                  <a:txBody>
                    <a:bodyPr/>
                    <a:lstStyle/>
                    <a:p>
                      <a:r>
                        <a:rPr lang="en-US" dirty="0" smtClean="0"/>
                        <a:t>0.5 </a:t>
                      </a:r>
                      <a:r>
                        <a:rPr lang="en-US" dirty="0" err="1" smtClean="0"/>
                        <a:t>GeV</a:t>
                      </a:r>
                      <a:r>
                        <a:rPr lang="en-US" dirty="0" smtClean="0"/>
                        <a:t> D</a:t>
                      </a:r>
                      <a:r>
                        <a:rPr lang="en-US" baseline="-25000" dirty="0" smtClean="0"/>
                        <a:t>0</a:t>
                      </a:r>
                    </a:p>
                    <a:p>
                      <a:r>
                        <a:rPr lang="en-US" dirty="0" smtClean="0"/>
                        <a:t>relative number of events</a:t>
                      </a:r>
                      <a:endParaRPr lang="en-US"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1.5 </a:t>
                      </a:r>
                      <a:r>
                        <a:rPr lang="en-US" dirty="0" err="1" smtClean="0"/>
                        <a:t>GeV</a:t>
                      </a:r>
                      <a:r>
                        <a:rPr lang="en-US" dirty="0" smtClean="0"/>
                        <a:t> D</a:t>
                      </a:r>
                      <a:r>
                        <a:rPr lang="en-US" baseline="-25000" dirty="0" smtClean="0"/>
                        <a:t>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relative number of events</a:t>
                      </a:r>
                      <a:endParaRPr lang="en-US" baseline="-25000" dirty="0" smtClean="0"/>
                    </a:p>
                  </a:txBody>
                  <a:tcPr/>
                </a:tc>
              </a:tr>
              <a:tr h="370840">
                <a:tc>
                  <a:txBody>
                    <a:bodyPr/>
                    <a:lstStyle/>
                    <a:p>
                      <a:r>
                        <a:rPr lang="en-US" dirty="0" smtClean="0"/>
                        <a:t>hybrid</a:t>
                      </a:r>
                      <a:endParaRPr lang="en-US" dirty="0"/>
                    </a:p>
                  </a:txBody>
                  <a:tcPr/>
                </a:tc>
                <a:tc>
                  <a:txBody>
                    <a:bodyPr/>
                    <a:lstStyle/>
                    <a:p>
                      <a:r>
                        <a:rPr lang="en-US" dirty="0" smtClean="0"/>
                        <a:t>50 </a:t>
                      </a:r>
                      <a:r>
                        <a:rPr lang="en-US" dirty="0" smtClean="0">
                          <a:sym typeface="Symbol" panose="05050102010706020507" pitchFamily="18" charset="2"/>
                        </a:rPr>
                        <a:t>m</a:t>
                      </a:r>
                      <a:r>
                        <a:rPr lang="en-US" baseline="0" dirty="0" smtClean="0">
                          <a:sym typeface="Symbol" panose="05050102010706020507" pitchFamily="18" charset="2"/>
                        </a:rPr>
                        <a:t> x 450 </a:t>
                      </a:r>
                      <a:r>
                        <a:rPr lang="en-US" dirty="0" smtClean="0">
                          <a:sym typeface="Symbol" panose="05050102010706020507" pitchFamily="18" charset="2"/>
                        </a:rPr>
                        <a:t>m</a:t>
                      </a:r>
                      <a:endParaRPr lang="en-US" dirty="0"/>
                    </a:p>
                  </a:txBody>
                  <a:tcPr/>
                </a:tc>
                <a:tc>
                  <a:txBody>
                    <a:bodyPr/>
                    <a:lstStyle/>
                    <a:p>
                      <a:r>
                        <a:rPr lang="en-US" dirty="0" smtClean="0"/>
                        <a:t>1.4%</a:t>
                      </a:r>
                      <a:endParaRPr lang="en-US" dirty="0"/>
                    </a:p>
                  </a:txBody>
                  <a:tcPr/>
                </a:tc>
                <a:tc>
                  <a:txBody>
                    <a:bodyPr/>
                    <a:lstStyle/>
                    <a:p>
                      <a:r>
                        <a:rPr lang="en-US" dirty="0" smtClean="0"/>
                        <a:t>36</a:t>
                      </a:r>
                      <a:endParaRPr lang="en-US" dirty="0"/>
                    </a:p>
                  </a:txBody>
                  <a:tcPr/>
                </a:tc>
                <a:tc>
                  <a:txBody>
                    <a:bodyPr/>
                    <a:lstStyle/>
                    <a:p>
                      <a:r>
                        <a:rPr lang="en-US" dirty="0" smtClean="0"/>
                        <a:t>200</a:t>
                      </a:r>
                      <a:endParaRPr lang="en-US" dirty="0"/>
                    </a:p>
                  </a:txBody>
                  <a:tcPr/>
                </a:tc>
              </a:tr>
              <a:tr h="370840">
                <a:tc>
                  <a:txBody>
                    <a:bodyPr/>
                    <a:lstStyle/>
                    <a:p>
                      <a:r>
                        <a:rPr lang="en-US" dirty="0" smtClean="0"/>
                        <a:t>MAPS</a:t>
                      </a:r>
                      <a:endParaRPr lang="en-US" dirty="0"/>
                    </a:p>
                  </a:txBody>
                  <a:tcPr/>
                </a:tc>
                <a:tc>
                  <a:txBody>
                    <a:bodyPr/>
                    <a:lstStyle/>
                    <a:p>
                      <a:r>
                        <a:rPr lang="en-US" dirty="0" smtClean="0"/>
                        <a:t>27 </a:t>
                      </a:r>
                      <a:r>
                        <a:rPr lang="en-US" dirty="0" smtClean="0">
                          <a:sym typeface="Symbol" panose="05050102010706020507" pitchFamily="18" charset="2"/>
                        </a:rPr>
                        <a:t>m x 27 m</a:t>
                      </a:r>
                      <a:endParaRPr lang="en-US" dirty="0"/>
                    </a:p>
                  </a:txBody>
                  <a:tcPr/>
                </a:tc>
                <a:tc>
                  <a:txBody>
                    <a:bodyPr/>
                    <a:lstStyle/>
                    <a:p>
                      <a:r>
                        <a:rPr lang="en-US" dirty="0" smtClean="0"/>
                        <a:t>0.6%</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sp>
        <p:nvSpPr>
          <p:cNvPr id="12" name="TextBox 11"/>
          <p:cNvSpPr txBox="1"/>
          <p:nvPr/>
        </p:nvSpPr>
        <p:spPr>
          <a:xfrm>
            <a:off x="905854" y="2622409"/>
            <a:ext cx="1861087" cy="369332"/>
          </a:xfrm>
          <a:prstGeom prst="rect">
            <a:avLst/>
          </a:prstGeom>
          <a:noFill/>
        </p:spPr>
        <p:txBody>
          <a:bodyPr wrap="none" rtlCol="0">
            <a:spAutoFit/>
          </a:bodyPr>
          <a:lstStyle/>
          <a:p>
            <a:r>
              <a:rPr lang="en-US" dirty="0" smtClean="0"/>
              <a:t>Simulation results</a:t>
            </a:r>
            <a:endParaRPr lang="en-US" dirty="0"/>
          </a:p>
        </p:txBody>
      </p:sp>
      <p:sp>
        <p:nvSpPr>
          <p:cNvPr id="13" name="TextBox 12"/>
          <p:cNvSpPr txBox="1"/>
          <p:nvPr/>
        </p:nvSpPr>
        <p:spPr>
          <a:xfrm>
            <a:off x="1265631" y="5367310"/>
            <a:ext cx="4169494" cy="646331"/>
          </a:xfrm>
          <a:prstGeom prst="rect">
            <a:avLst/>
          </a:prstGeom>
          <a:noFill/>
          <a:ln w="25400">
            <a:solidFill>
              <a:schemeClr val="accent2"/>
            </a:solidFill>
          </a:ln>
        </p:spPr>
        <p:txBody>
          <a:bodyPr wrap="square" rtlCol="0">
            <a:spAutoFit/>
          </a:bodyPr>
          <a:lstStyle/>
          <a:p>
            <a:r>
              <a:rPr lang="en-US" dirty="0" smtClean="0"/>
              <a:t>parameters used in the simulation, but</a:t>
            </a:r>
          </a:p>
          <a:p>
            <a:r>
              <a:rPr lang="en-US" dirty="0" smtClean="0"/>
              <a:t>actual HFT PXL parameters are smaller</a:t>
            </a:r>
            <a:endParaRPr lang="en-US" dirty="0"/>
          </a:p>
        </p:txBody>
      </p:sp>
      <p:sp>
        <p:nvSpPr>
          <p:cNvPr id="14" name="Line 15"/>
          <p:cNvSpPr>
            <a:spLocks noChangeShapeType="1"/>
          </p:cNvSpPr>
          <p:nvPr/>
        </p:nvSpPr>
        <p:spPr bwMode="auto">
          <a:xfrm flipH="1" flipV="1">
            <a:off x="2766940" y="4817806"/>
            <a:ext cx="369548" cy="549504"/>
          </a:xfrm>
          <a:prstGeom prst="line">
            <a:avLst/>
          </a:prstGeom>
          <a:noFill/>
          <a:ln w="19050">
            <a:solidFill>
              <a:srgbClr val="FF66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5" name="Line 15"/>
          <p:cNvSpPr>
            <a:spLocks noChangeShapeType="1"/>
          </p:cNvSpPr>
          <p:nvPr/>
        </p:nvSpPr>
        <p:spPr bwMode="auto">
          <a:xfrm flipV="1">
            <a:off x="3136489" y="4817806"/>
            <a:ext cx="648930" cy="549504"/>
          </a:xfrm>
          <a:prstGeom prst="line">
            <a:avLst/>
          </a:prstGeom>
          <a:noFill/>
          <a:ln w="19050">
            <a:solidFill>
              <a:srgbClr val="FF66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5976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0CBE4-C536-47F4-AEF6-E8F3895D3C32}" type="slidenum">
              <a:rPr lang="en-US" smtClean="0"/>
              <a:t>9</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t="12993"/>
          <a:stretch>
            <a:fillRect/>
          </a:stretch>
        </p:blipFill>
        <p:spPr bwMode="auto">
          <a:xfrm>
            <a:off x="312505" y="1851892"/>
            <a:ext cx="6080586" cy="369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9024" y="222720"/>
            <a:ext cx="6863645" cy="1394228"/>
          </a:xfrm>
          <a:prstGeom prst="rect">
            <a:avLst/>
          </a:prstGeom>
        </p:spPr>
        <p:txBody>
          <a:bodyPr wrap="square">
            <a:spAutoFit/>
          </a:bodyPr>
          <a:lstStyle/>
          <a:p>
            <a:pPr lvl="1">
              <a:lnSpc>
                <a:spcPct val="110000"/>
              </a:lnSpc>
              <a:spcAft>
                <a:spcPct val="10000"/>
              </a:spcAft>
              <a:tabLst>
                <a:tab pos="892175" algn="l"/>
                <a:tab pos="1616075" algn="l"/>
                <a:tab pos="2147888" algn="l"/>
                <a:tab pos="2778125" algn="l"/>
              </a:tabLst>
            </a:pPr>
            <a:r>
              <a:rPr lang="en-GB" i="1" dirty="0" smtClean="0"/>
              <a:t>Marc Winter’s IPHC MAPS Team in Strasbourg:</a:t>
            </a:r>
            <a:r>
              <a:rPr lang="en-GB" i="1" dirty="0"/>
              <a:t>	</a:t>
            </a:r>
            <a:endParaRPr lang="en-GB" i="1" dirty="0" smtClean="0"/>
          </a:p>
          <a:p>
            <a:pPr lvl="1">
              <a:lnSpc>
                <a:spcPct val="110000"/>
              </a:lnSpc>
              <a:spcAft>
                <a:spcPct val="10000"/>
              </a:spcAft>
              <a:tabLst>
                <a:tab pos="892175" algn="l"/>
                <a:tab pos="1616075" algn="l"/>
                <a:tab pos="2147888" algn="l"/>
                <a:tab pos="2778125" algn="l"/>
              </a:tabLst>
            </a:pPr>
            <a:r>
              <a:rPr lang="en-GB" i="1" dirty="0" smtClean="0"/>
              <a:t>Design</a:t>
            </a:r>
            <a:r>
              <a:rPr lang="en-GB" i="1" dirty="0" smtClean="0"/>
              <a:t>, testing, integration</a:t>
            </a:r>
            <a:endParaRPr lang="en-GB" i="1" dirty="0"/>
          </a:p>
          <a:p>
            <a:pPr marL="1881188" lvl="2" indent="-263525">
              <a:lnSpc>
                <a:spcPct val="110000"/>
              </a:lnSpc>
              <a:spcAft>
                <a:spcPct val="10000"/>
              </a:spcAft>
              <a:tabLst>
                <a:tab pos="892175" algn="l"/>
                <a:tab pos="1616075" algn="l"/>
                <a:tab pos="2147888" algn="l"/>
                <a:tab pos="2778125" algn="l"/>
              </a:tabLst>
            </a:pPr>
            <a:r>
              <a:rPr lang="en-GB" i="1" dirty="0"/>
              <a:t>2000: 3 FTE  </a:t>
            </a:r>
            <a:r>
              <a:rPr lang="en-GB" i="1" dirty="0">
                <a:sym typeface="Wingdings" panose="05000000000000000000" pitchFamily="2" charset="2"/>
              </a:rPr>
              <a:t> 2014: ~25-30 FTE</a:t>
            </a:r>
          </a:p>
          <a:p>
            <a:pPr marL="1881188" lvl="2" indent="-263525">
              <a:lnSpc>
                <a:spcPct val="110000"/>
              </a:lnSpc>
              <a:spcAft>
                <a:spcPct val="10000"/>
              </a:spcAft>
              <a:tabLst>
                <a:tab pos="892175" algn="l"/>
                <a:tab pos="1616075" algn="l"/>
                <a:tab pos="2147888" algn="l"/>
                <a:tab pos="2778125" algn="l"/>
              </a:tabLst>
            </a:pPr>
            <a:r>
              <a:rPr lang="en-GB" i="1" dirty="0"/>
              <a:t>~ 20 </a:t>
            </a:r>
            <a:r>
              <a:rPr lang="en-GB" i="1" dirty="0" err="1"/>
              <a:t>Ph.D</a:t>
            </a:r>
            <a:r>
              <a:rPr lang="en-GB" i="1" dirty="0"/>
              <a:t> students involved in the development</a:t>
            </a:r>
          </a:p>
        </p:txBody>
      </p:sp>
      <p:sp>
        <p:nvSpPr>
          <p:cNvPr id="5" name="TextBox 4"/>
          <p:cNvSpPr txBox="1"/>
          <p:nvPr/>
        </p:nvSpPr>
        <p:spPr>
          <a:xfrm>
            <a:off x="0" y="5809618"/>
            <a:ext cx="8274755" cy="1015663"/>
          </a:xfrm>
          <a:prstGeom prst="rect">
            <a:avLst/>
          </a:prstGeom>
          <a:noFill/>
        </p:spPr>
        <p:txBody>
          <a:bodyPr wrap="square" rtlCol="0">
            <a:spAutoFit/>
          </a:bodyPr>
          <a:lstStyle/>
          <a:p>
            <a:r>
              <a:rPr lang="en-US" sz="1200" dirty="0" smtClean="0"/>
              <a:t>from  </a:t>
            </a:r>
            <a:r>
              <a:rPr lang="fr-FR" sz="1200" dirty="0"/>
              <a:t>CPIX14 15-17 </a:t>
            </a:r>
            <a:r>
              <a:rPr lang="fr-FR" sz="1200" dirty="0" err="1"/>
              <a:t>September</a:t>
            </a:r>
            <a:r>
              <a:rPr lang="fr-FR" sz="1200" dirty="0"/>
              <a:t> 2014, </a:t>
            </a:r>
            <a:r>
              <a:rPr lang="fr-FR" sz="1200" dirty="0" err="1"/>
              <a:t>University</a:t>
            </a:r>
            <a:r>
              <a:rPr lang="fr-FR" sz="1200" dirty="0"/>
              <a:t> of </a:t>
            </a:r>
            <a:r>
              <a:rPr lang="fr-FR" sz="1200" dirty="0" smtClean="0"/>
              <a:t>Bonn, </a:t>
            </a:r>
            <a:r>
              <a:rPr lang="fr-FR" sz="1200" dirty="0"/>
              <a:t>IPHC   christine.hu@in2p3.fr</a:t>
            </a:r>
          </a:p>
          <a:p>
            <a:pPr marL="0" lvl="1"/>
            <a:r>
              <a:rPr lang="en-GB" i="1" dirty="0" err="1"/>
              <a:t>Institut</a:t>
            </a:r>
            <a:r>
              <a:rPr lang="en-GB" i="1" dirty="0"/>
              <a:t> </a:t>
            </a:r>
            <a:r>
              <a:rPr lang="en-GB" i="1" dirty="0" err="1"/>
              <a:t>Pluridisciplinaire</a:t>
            </a:r>
            <a:r>
              <a:rPr lang="en-GB" i="1" dirty="0"/>
              <a:t> Hubert </a:t>
            </a:r>
            <a:r>
              <a:rPr lang="en-GB" i="1" dirty="0" err="1"/>
              <a:t>Curien</a:t>
            </a:r>
            <a:r>
              <a:rPr lang="en-GB" i="1" dirty="0"/>
              <a:t> (IPHC)</a:t>
            </a:r>
          </a:p>
          <a:p>
            <a:endParaRPr lang="fr-FR" sz="1200" dirty="0"/>
          </a:p>
          <a:p>
            <a:endParaRPr lang="en-US" dirty="0"/>
          </a:p>
        </p:txBody>
      </p:sp>
      <p:sp>
        <p:nvSpPr>
          <p:cNvPr id="6" name="TextBox 5"/>
          <p:cNvSpPr txBox="1"/>
          <p:nvPr/>
        </p:nvSpPr>
        <p:spPr>
          <a:xfrm>
            <a:off x="7295442" y="1280933"/>
            <a:ext cx="3937001" cy="2585323"/>
          </a:xfrm>
          <a:prstGeom prst="rect">
            <a:avLst/>
          </a:prstGeom>
          <a:noFill/>
        </p:spPr>
        <p:txBody>
          <a:bodyPr wrap="square" rtlCol="0">
            <a:spAutoFit/>
          </a:bodyPr>
          <a:lstStyle/>
          <a:p>
            <a:r>
              <a:rPr lang="en-US" dirty="0" smtClean="0"/>
              <a:t>Worked closely with LBNL with significant interaction with Leo Greiner and his team adjusting design to provide diagnostic and testing features.</a:t>
            </a:r>
          </a:p>
          <a:p>
            <a:endParaRPr lang="en-US" dirty="0"/>
          </a:p>
          <a:p>
            <a:r>
              <a:rPr lang="en-US" dirty="0" smtClean="0"/>
              <a:t>Arranged for Michal Szelezniak to move to LBNL help with integration of MAPS in our project</a:t>
            </a:r>
          </a:p>
          <a:p>
            <a:endParaRPr lang="en-US" dirty="0"/>
          </a:p>
        </p:txBody>
      </p:sp>
      <p:sp>
        <p:nvSpPr>
          <p:cNvPr id="7" name="TextBox 6"/>
          <p:cNvSpPr txBox="1"/>
          <p:nvPr/>
        </p:nvSpPr>
        <p:spPr>
          <a:xfrm>
            <a:off x="5867400" y="279303"/>
            <a:ext cx="3296358" cy="646331"/>
          </a:xfrm>
          <a:prstGeom prst="rect">
            <a:avLst/>
          </a:prstGeom>
          <a:noFill/>
        </p:spPr>
        <p:txBody>
          <a:bodyPr wrap="square" rtlCol="0">
            <a:spAutoFit/>
          </a:bodyPr>
          <a:lstStyle/>
          <a:p>
            <a:r>
              <a:rPr lang="en-US" dirty="0" smtClean="0"/>
              <a:t>Designed and developed the STAR PXL detector chip</a:t>
            </a:r>
            <a:endParaRPr lang="en-US" dirty="0"/>
          </a:p>
        </p:txBody>
      </p:sp>
      <p:sp>
        <p:nvSpPr>
          <p:cNvPr id="8" name="TextBox 7"/>
          <p:cNvSpPr txBox="1"/>
          <p:nvPr/>
        </p:nvSpPr>
        <p:spPr>
          <a:xfrm>
            <a:off x="7264962" y="3793755"/>
            <a:ext cx="4088838" cy="2862322"/>
          </a:xfrm>
          <a:prstGeom prst="rect">
            <a:avLst/>
          </a:prstGeom>
          <a:noFill/>
        </p:spPr>
        <p:txBody>
          <a:bodyPr wrap="square" rtlCol="0">
            <a:spAutoFit/>
          </a:bodyPr>
          <a:lstStyle/>
          <a:p>
            <a:r>
              <a:rPr lang="en-US" dirty="0" smtClean="0"/>
              <a:t>Their graduating students have moved on and done well at other detector design centers:</a:t>
            </a:r>
          </a:p>
          <a:p>
            <a:endParaRPr lang="en-US" dirty="0"/>
          </a:p>
          <a:p>
            <a:pPr lvl="1"/>
            <a:r>
              <a:rPr lang="en-US" dirty="0" smtClean="0"/>
              <a:t>Grzegorz Deptuch, group leader at Fermi Lab</a:t>
            </a:r>
          </a:p>
          <a:p>
            <a:endParaRPr lang="en-US" dirty="0" smtClean="0"/>
          </a:p>
          <a:p>
            <a:pPr lvl="1"/>
            <a:r>
              <a:rPr lang="en-US" dirty="0" smtClean="0"/>
              <a:t>Renato Turchetta, group leader at Rutherford Appleton Lab</a:t>
            </a:r>
            <a:endParaRPr lang="en-US" dirty="0"/>
          </a:p>
          <a:p>
            <a:endParaRPr lang="en-US" dirty="0"/>
          </a:p>
        </p:txBody>
      </p:sp>
    </p:spTree>
    <p:extLst>
      <p:ext uri="{BB962C8B-B14F-4D97-AF65-F5344CB8AC3E}">
        <p14:creationId xmlns:p14="http://schemas.microsoft.com/office/powerpoint/2010/main" val="1746314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5427</TotalTime>
  <Words>2302</Words>
  <Application>Microsoft Office PowerPoint</Application>
  <PresentationFormat>Widescreen</PresentationFormat>
  <Paragraphs>265</Paragraphs>
  <Slides>21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PGothic</vt:lpstr>
      <vt:lpstr>Arial</vt:lpstr>
      <vt:lpstr>Calibri</vt:lpstr>
      <vt:lpstr>Calibri Light</vt:lpstr>
      <vt:lpstr>Cambria Math</vt:lpstr>
      <vt:lpstr>Symbol</vt:lpstr>
      <vt:lpstr>Wingdings</vt:lpstr>
      <vt:lpstr>ヒラギノ角ゴ Pro W3</vt:lpstr>
      <vt:lpstr>Office Theme</vt:lpstr>
      <vt:lpstr>PowerPoint Presentation</vt:lpstr>
      <vt:lpstr>PowerPoint Presentation</vt:lpstr>
      <vt:lpstr>HFT PXL in STAR Inner Detector Upgrades</vt:lpstr>
      <vt:lpstr>PowerPoint Presentation</vt:lpstr>
      <vt:lpstr>PXL Detector Design Characteristics</vt:lpstr>
      <vt:lpstr>PowerPoint Presentation</vt:lpstr>
      <vt:lpstr>PowerPoint Presentation</vt:lpstr>
      <vt:lpstr>PowerPoint Presentation</vt:lpstr>
      <vt:lpstr>PowerPoint Presentation</vt:lpstr>
      <vt:lpstr>charge reflection where p doping changes generating an E field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Wieman</dc:creator>
  <cp:lastModifiedBy>Howard Wieman</cp:lastModifiedBy>
  <cp:revision>298</cp:revision>
  <dcterms:created xsi:type="dcterms:W3CDTF">2014-05-26T20:53:20Z</dcterms:created>
  <dcterms:modified xsi:type="dcterms:W3CDTF">2014-11-03T12:41:20Z</dcterms:modified>
</cp:coreProperties>
</file>